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318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31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80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320" r:id="rId27"/>
    <p:sldId id="321" r:id="rId28"/>
    <p:sldId id="322" r:id="rId29"/>
    <p:sldId id="323" r:id="rId30"/>
    <p:sldId id="324" r:id="rId31"/>
    <p:sldId id="325" r:id="rId32"/>
    <p:sldId id="297" r:id="rId33"/>
    <p:sldId id="29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59" r:id="rId44"/>
    <p:sldId id="265" r:id="rId45"/>
    <p:sldId id="267" r:id="rId46"/>
    <p:sldId id="268" r:id="rId47"/>
    <p:sldId id="269" r:id="rId48"/>
    <p:sldId id="300" r:id="rId49"/>
    <p:sldId id="257" r:id="rId50"/>
    <p:sldId id="301" r:id="rId51"/>
    <p:sldId id="302" r:id="rId52"/>
    <p:sldId id="303" r:id="rId53"/>
    <p:sldId id="304" r:id="rId54"/>
    <p:sldId id="305" r:id="rId55"/>
    <p:sldId id="306" r:id="rId56"/>
    <p:sldId id="276" r:id="rId57"/>
    <p:sldId id="287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DD2740-264B-4BA0-98DD-3CB8B364BF99}">
  <a:tblStyle styleId="{82DD2740-264B-4BA0-98DD-3CB8B364BF9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2F42DA-0039-4A1F-9482-310AA40D632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9" d="100"/>
        <a:sy n="2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524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is increasing and so dos failure. </a:t>
            </a: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﻿5% of disks had 89% of all errors and less than 10% of disks had 92:4% of all errors.</a:t>
            </a:r>
            <a:endParaRPr/>
          </a:p>
        </p:txBody>
      </p:sp>
      <p:sp>
        <p:nvSpPr>
          <p:cNvPr id="171" name="Google Shape;1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 rot="5400000">
            <a:off x="7490618" y="1831188"/>
            <a:ext cx="5745163" cy="2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 rot="5400000">
            <a:off x="1699418" y="-912012"/>
            <a:ext cx="5745163" cy="8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55880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7600" y="1447800"/>
            <a:ext cx="55880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183717" y="987432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840322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5183717" y="987432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840322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 rot="5400000">
            <a:off x="3756818" y="-1902619"/>
            <a:ext cx="4678363" cy="1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  <a:defRPr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1" descr="blue strip cop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" y="7"/>
            <a:ext cx="12187767" cy="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blue strip cop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38" y="6480182"/>
            <a:ext cx="12187767" cy="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Nevada_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3205" y="98432"/>
            <a:ext cx="1494367" cy="11207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2.png"/><Relationship Id="rId5" Type="http://schemas.openxmlformats.org/officeDocument/2006/relationships/image" Target="../media/image19.png"/><Relationship Id="rId10" Type="http://schemas.openxmlformats.org/officeDocument/2006/relationships/image" Target="../media/image91.png"/><Relationship Id="rId4" Type="http://schemas.openxmlformats.org/officeDocument/2006/relationships/image" Target="../media/image12.pn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1FF8F-0A38-FCA1-CFD7-97F782488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ADC9F9-20CB-E69B-077F-53DA7C2FCFEA}"/>
              </a:ext>
            </a:extLst>
          </p:cNvPr>
          <p:cNvSpPr txBox="1">
            <a:spLocks/>
          </p:cNvSpPr>
          <p:nvPr/>
        </p:nvSpPr>
        <p:spPr>
          <a:xfrm>
            <a:off x="1384479" y="1554563"/>
            <a:ext cx="9423041" cy="157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ea typeface="+mj-lt"/>
                <a:cs typeface="+mj-lt"/>
              </a:rPr>
              <a:t>Be SMART, Save I/O: Probabilistic Approach to</a:t>
            </a:r>
            <a:br>
              <a:rPr lang="en-US" dirty="0">
                <a:solidFill>
                  <a:srgbClr val="002060"/>
                </a:solidFill>
                <a:ea typeface="+mj-lt"/>
                <a:cs typeface="+mj-lt"/>
              </a:rPr>
            </a:br>
            <a:r>
              <a:rPr lang="en-US" dirty="0">
                <a:solidFill>
                  <a:srgbClr val="002060"/>
                </a:solidFill>
                <a:ea typeface="+mj-lt"/>
                <a:cs typeface="+mj-lt"/>
              </a:rPr>
              <a:t>Avoid Uncorrectable Errors in Storage Systems</a:t>
            </a:r>
            <a:endParaRPr lang="en-US" dirty="0">
              <a:solidFill>
                <a:srgbClr val="002060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7310D-42A1-CE1A-09E9-7A63FEBD1B30}"/>
              </a:ext>
            </a:extLst>
          </p:cNvPr>
          <p:cNvSpPr txBox="1"/>
          <p:nvPr/>
        </p:nvSpPr>
        <p:spPr>
          <a:xfrm>
            <a:off x="936003" y="3361906"/>
            <a:ext cx="106463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roxima Nova"/>
              </a:rPr>
              <a:t>Md Arifuzzaman, </a:t>
            </a:r>
            <a:r>
              <a:rPr lang="en-US" sz="2400" b="1" u="sng" dirty="0">
                <a:latin typeface="Proxima Nova"/>
              </a:rPr>
              <a:t>Masudul Bhuiyan</a:t>
            </a:r>
            <a:r>
              <a:rPr lang="en-US" sz="2400" dirty="0">
                <a:latin typeface="Proxima Nova"/>
              </a:rPr>
              <a:t>, Mehmet Gumus, and Engin Arslan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/>
              </a:rPr>
              <a:t>University of Nevada, Reno, CISPA Helmholtz Center for Information Security</a:t>
            </a:r>
          </a:p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oxima Nova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132E5-5864-5068-616D-F35956EE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4" y="4797424"/>
            <a:ext cx="3117272" cy="1757795"/>
          </a:xfrm>
          <a:prstGeom prst="rect">
            <a:avLst/>
          </a:prstGeom>
        </p:spPr>
      </p:pic>
      <p:pic>
        <p:nvPicPr>
          <p:cNvPr id="7" name="Picture 7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A68EB311-E7B4-04AC-CE19-204AA4DE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580" y="4997207"/>
            <a:ext cx="1350820" cy="1358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51649-1EA0-4D94-3A59-B8E6719A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13" y="5303437"/>
            <a:ext cx="329431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3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168400" y="2821581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Application Scenarios to Utilize the Predictability of Uncorrectable Errors</a:t>
            </a:r>
            <a:endParaRPr sz="3600" dirty="0"/>
          </a:p>
        </p:txBody>
      </p:sp>
      <p:sp>
        <p:nvSpPr>
          <p:cNvPr id="223" name="Google Shape;223;p2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8"/>
          <p:cNvCxnSpPr/>
          <p:nvPr/>
        </p:nvCxnSpPr>
        <p:spPr>
          <a:xfrm rot="10800000" flipH="1">
            <a:off x="193970" y="2746181"/>
            <a:ext cx="11694527" cy="15811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28"/>
          <p:cNvSpPr txBox="1"/>
          <p:nvPr/>
        </p:nvSpPr>
        <p:spPr>
          <a:xfrm>
            <a:off x="908717" y="2240660"/>
            <a:ext cx="17242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9559035" y="2244580"/>
            <a:ext cx="17242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End-to-End File Transfer</a:t>
            </a:r>
            <a:endParaRPr sz="2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379767" y="3490285"/>
            <a:ext cx="796887" cy="828827"/>
            <a:chOff x="148100" y="2617446"/>
            <a:chExt cx="796886" cy="828827"/>
          </a:xfrm>
        </p:grpSpPr>
        <p:pic>
          <p:nvPicPr>
            <p:cNvPr id="233" name="Google Shape;233;p28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704" y="2972547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8"/>
            <p:cNvSpPr txBox="1"/>
            <p:nvPr/>
          </p:nvSpPr>
          <p:spPr>
            <a:xfrm>
              <a:off x="148100" y="2617446"/>
              <a:ext cx="7968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</a:t>
              </a: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10884847" y="3517621"/>
            <a:ext cx="796887" cy="730103"/>
            <a:chOff x="10877184" y="2672188"/>
            <a:chExt cx="796886" cy="730102"/>
          </a:xfrm>
        </p:grpSpPr>
        <p:pic>
          <p:nvPicPr>
            <p:cNvPr id="236" name="Google Shape;236;p28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8"/>
            <p:cNvSpPr txBox="1"/>
            <p:nvPr/>
          </p:nvSpPr>
          <p:spPr>
            <a:xfrm>
              <a:off x="10877184" y="2672188"/>
              <a:ext cx="796886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</a:t>
              </a:r>
              <a:endParaRPr/>
            </a:p>
          </p:txBody>
        </p:sp>
      </p:grpSp>
      <p:grpSp>
        <p:nvGrpSpPr>
          <p:cNvPr id="238" name="Google Shape;238;p28"/>
          <p:cNvGrpSpPr/>
          <p:nvPr/>
        </p:nvGrpSpPr>
        <p:grpSpPr>
          <a:xfrm>
            <a:off x="8969267" y="3439540"/>
            <a:ext cx="1063127" cy="806430"/>
            <a:chOff x="9747101" y="2617955"/>
            <a:chExt cx="1063126" cy="806431"/>
          </a:xfrm>
        </p:grpSpPr>
        <p:pic>
          <p:nvPicPr>
            <p:cNvPr id="239" name="Google Shape;239;p2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23253" y="2950660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8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grpSp>
        <p:nvGrpSpPr>
          <p:cNvPr id="241" name="Google Shape;241;p28"/>
          <p:cNvGrpSpPr/>
          <p:nvPr/>
        </p:nvGrpSpPr>
        <p:grpSpPr>
          <a:xfrm>
            <a:off x="1219645" y="3528092"/>
            <a:ext cx="1063127" cy="788390"/>
            <a:chOff x="986919" y="2609097"/>
            <a:chExt cx="1063126" cy="788390"/>
          </a:xfrm>
        </p:grpSpPr>
        <p:pic>
          <p:nvPicPr>
            <p:cNvPr id="242" name="Google Shape;242;p2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9319" y="2923761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8"/>
            <p:cNvSpPr txBox="1"/>
            <p:nvPr/>
          </p:nvSpPr>
          <p:spPr>
            <a:xfrm>
              <a:off x="986919" y="2609097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pic>
        <p:nvPicPr>
          <p:cNvPr id="244" name="Google Shape;244;p28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493" y="4355587"/>
            <a:ext cx="373913" cy="3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246" name="Google Shape;246;p28" descr="Server Icons - Free Download, PNG and 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1789" y="3671285"/>
            <a:ext cx="738451" cy="73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8"/>
          <p:cNvCxnSpPr>
            <a:stCxn id="233" idx="3"/>
            <a:endCxn id="242" idx="1"/>
          </p:cNvCxnSpPr>
          <p:nvPr/>
        </p:nvCxnSpPr>
        <p:spPr>
          <a:xfrm rot="10800000" flipH="1">
            <a:off x="917182" y="4079549"/>
            <a:ext cx="4548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48" name="Google Shape;248;p28" descr="Server Icons - Free Download, PNG and 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1853" y="3667953"/>
            <a:ext cx="738451" cy="73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8"/>
          <p:cNvCxnSpPr>
            <a:stCxn id="239" idx="3"/>
            <a:endCxn id="236" idx="1"/>
          </p:cNvCxnSpPr>
          <p:nvPr/>
        </p:nvCxnSpPr>
        <p:spPr>
          <a:xfrm>
            <a:off x="9874230" y="4009107"/>
            <a:ext cx="10452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50" name="Google Shape;250;p28"/>
          <p:cNvGrpSpPr/>
          <p:nvPr/>
        </p:nvGrpSpPr>
        <p:grpSpPr>
          <a:xfrm>
            <a:off x="3593897" y="3587576"/>
            <a:ext cx="4133075" cy="492040"/>
            <a:chOff x="3403799" y="2714744"/>
            <a:chExt cx="4133074" cy="492040"/>
          </a:xfrm>
        </p:grpSpPr>
        <p:sp>
          <p:nvSpPr>
            <p:cNvPr id="251" name="Google Shape;251;p28"/>
            <p:cNvSpPr/>
            <p:nvPr/>
          </p:nvSpPr>
          <p:spPr>
            <a:xfrm>
              <a:off x="3403799" y="3023291"/>
              <a:ext cx="4133074" cy="18349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4541809" y="2714744"/>
              <a:ext cx="10310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  <a:endParaRPr/>
            </a:p>
          </p:txBody>
        </p:sp>
      </p:grpSp>
      <p:grpSp>
        <p:nvGrpSpPr>
          <p:cNvPr id="253" name="Google Shape;253;p28"/>
          <p:cNvGrpSpPr/>
          <p:nvPr/>
        </p:nvGrpSpPr>
        <p:grpSpPr>
          <a:xfrm>
            <a:off x="8798181" y="3200404"/>
            <a:ext cx="3223699" cy="2685386"/>
            <a:chOff x="8566519" y="2327564"/>
            <a:chExt cx="3223699" cy="2685386"/>
          </a:xfrm>
        </p:grpSpPr>
        <p:grpSp>
          <p:nvGrpSpPr>
            <p:cNvPr id="254" name="Google Shape;254;p28"/>
            <p:cNvGrpSpPr/>
            <p:nvPr/>
          </p:nvGrpSpPr>
          <p:grpSpPr>
            <a:xfrm>
              <a:off x="8566519" y="2327564"/>
              <a:ext cx="3223699" cy="1967345"/>
              <a:chOff x="8566519" y="2327564"/>
              <a:chExt cx="3223699" cy="1967345"/>
            </a:xfrm>
          </p:grpSpPr>
          <p:sp>
            <p:nvSpPr>
              <p:cNvPr id="255" name="Google Shape;255;p28"/>
              <p:cNvSpPr/>
              <p:nvPr/>
            </p:nvSpPr>
            <p:spPr>
              <a:xfrm>
                <a:off x="8566519" y="2327564"/>
                <a:ext cx="3223699" cy="1967345"/>
              </a:xfrm>
              <a:prstGeom prst="rect">
                <a:avLst/>
              </a:prstGeom>
              <a:solidFill>
                <a:schemeClr val="lt2">
                  <a:alpha val="28627"/>
                </a:schemeClr>
              </a:solidFill>
              <a:ln w="12700" cap="flat" cmpd="sng">
                <a:solidFill>
                  <a:srgbClr val="9FACA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6" name="Google Shape;256;p28" descr="Lightning bolt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711465" y="2770037"/>
                <a:ext cx="769914" cy="769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7" name="Google Shape;257;p28"/>
            <p:cNvSpPr txBox="1"/>
            <p:nvPr/>
          </p:nvSpPr>
          <p:spPr>
            <a:xfrm>
              <a:off x="8812028" y="4551285"/>
              <a:ext cx="2844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﻿Uncorrectable error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9"/>
          <p:cNvCxnSpPr/>
          <p:nvPr/>
        </p:nvCxnSpPr>
        <p:spPr>
          <a:xfrm rot="10800000" flipH="1">
            <a:off x="193964" y="2746180"/>
            <a:ext cx="11694526" cy="1581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29"/>
          <p:cNvSpPr txBox="1"/>
          <p:nvPr/>
        </p:nvSpPr>
        <p:spPr>
          <a:xfrm>
            <a:off x="908717" y="2240657"/>
            <a:ext cx="17242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9559035" y="2244579"/>
            <a:ext cx="17242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1871331" y="506818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End-to-End Integrity Verification​​​</a:t>
            </a:r>
            <a:endParaRPr/>
          </a:p>
        </p:txBody>
      </p:sp>
      <p:grpSp>
        <p:nvGrpSpPr>
          <p:cNvPr id="266" name="Google Shape;266;p29"/>
          <p:cNvGrpSpPr/>
          <p:nvPr/>
        </p:nvGrpSpPr>
        <p:grpSpPr>
          <a:xfrm>
            <a:off x="379761" y="3490282"/>
            <a:ext cx="796886" cy="828827"/>
            <a:chOff x="148100" y="2617446"/>
            <a:chExt cx="796886" cy="828827"/>
          </a:xfrm>
        </p:grpSpPr>
        <p:pic>
          <p:nvPicPr>
            <p:cNvPr id="267" name="Google Shape;267;p2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704" y="2972547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9"/>
            <p:cNvSpPr txBox="1"/>
            <p:nvPr/>
          </p:nvSpPr>
          <p:spPr>
            <a:xfrm>
              <a:off x="148100" y="2617446"/>
              <a:ext cx="796886" cy="378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</a:t>
              </a:r>
              <a:endParaRPr/>
            </a:p>
          </p:txBody>
        </p:sp>
      </p:grpSp>
      <p:grpSp>
        <p:nvGrpSpPr>
          <p:cNvPr id="269" name="Google Shape;269;p29"/>
          <p:cNvGrpSpPr/>
          <p:nvPr/>
        </p:nvGrpSpPr>
        <p:grpSpPr>
          <a:xfrm>
            <a:off x="10884840" y="3517615"/>
            <a:ext cx="796886" cy="730102"/>
            <a:chOff x="10877184" y="2672188"/>
            <a:chExt cx="796886" cy="730102"/>
          </a:xfrm>
        </p:grpSpPr>
        <p:pic>
          <p:nvPicPr>
            <p:cNvPr id="270" name="Google Shape;270;p2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9"/>
            <p:cNvSpPr txBox="1"/>
            <p:nvPr/>
          </p:nvSpPr>
          <p:spPr>
            <a:xfrm>
              <a:off x="10877184" y="2672188"/>
              <a:ext cx="796886" cy="378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</a:t>
              </a:r>
              <a:endParaRPr/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8969261" y="3439541"/>
            <a:ext cx="1063126" cy="806431"/>
            <a:chOff x="9747101" y="2617955"/>
            <a:chExt cx="1063126" cy="806431"/>
          </a:xfrm>
        </p:grpSpPr>
        <p:pic>
          <p:nvPicPr>
            <p:cNvPr id="273" name="Google Shape;273;p2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23253" y="2950660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9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grpSp>
        <p:nvGrpSpPr>
          <p:cNvPr id="275" name="Google Shape;275;p29"/>
          <p:cNvGrpSpPr/>
          <p:nvPr/>
        </p:nvGrpSpPr>
        <p:grpSpPr>
          <a:xfrm>
            <a:off x="1219639" y="3528093"/>
            <a:ext cx="1063126" cy="788390"/>
            <a:chOff x="986919" y="2609097"/>
            <a:chExt cx="1063126" cy="788390"/>
          </a:xfrm>
        </p:grpSpPr>
        <p:pic>
          <p:nvPicPr>
            <p:cNvPr id="276" name="Google Shape;276;p2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9319" y="2923761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9"/>
            <p:cNvSpPr txBox="1"/>
            <p:nvPr/>
          </p:nvSpPr>
          <p:spPr>
            <a:xfrm>
              <a:off x="986919" y="2609097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pic>
        <p:nvPicPr>
          <p:cNvPr id="278" name="Google Shape;278;p29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668" y="3160571"/>
            <a:ext cx="373913" cy="3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80" name="Google Shape;280;p29" descr="Server Icons - Free Download, PNG and 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1786" y="3671285"/>
            <a:ext cx="738451" cy="73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9"/>
          <p:cNvCxnSpPr>
            <a:stCxn id="267" idx="3"/>
            <a:endCxn id="276" idx="1"/>
          </p:cNvCxnSpPr>
          <p:nvPr/>
        </p:nvCxnSpPr>
        <p:spPr>
          <a:xfrm rot="10800000" flipH="1">
            <a:off x="917175" y="4079546"/>
            <a:ext cx="4548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82" name="Google Shape;282;p29" descr="Server Icons - Free Download, PNG and SV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1852" y="3667952"/>
            <a:ext cx="738451" cy="73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9"/>
          <p:cNvCxnSpPr>
            <a:stCxn id="273" idx="3"/>
            <a:endCxn id="270" idx="1"/>
          </p:cNvCxnSpPr>
          <p:nvPr/>
        </p:nvCxnSpPr>
        <p:spPr>
          <a:xfrm>
            <a:off x="9874223" y="4009109"/>
            <a:ext cx="10452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84" name="Google Shape;284;p29"/>
          <p:cNvGrpSpPr/>
          <p:nvPr/>
        </p:nvGrpSpPr>
        <p:grpSpPr>
          <a:xfrm>
            <a:off x="3593895" y="3587580"/>
            <a:ext cx="4133074" cy="492040"/>
            <a:chOff x="3403799" y="2714744"/>
            <a:chExt cx="4133074" cy="492040"/>
          </a:xfrm>
        </p:grpSpPr>
        <p:sp>
          <p:nvSpPr>
            <p:cNvPr id="285" name="Google Shape;285;p29"/>
            <p:cNvSpPr/>
            <p:nvPr/>
          </p:nvSpPr>
          <p:spPr>
            <a:xfrm>
              <a:off x="3403799" y="3023291"/>
              <a:ext cx="4133074" cy="18349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 txBox="1"/>
            <p:nvPr/>
          </p:nvSpPr>
          <p:spPr>
            <a:xfrm>
              <a:off x="4541810" y="2714744"/>
              <a:ext cx="10310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  <a:endParaRPr/>
            </a:p>
          </p:txBody>
        </p:sp>
      </p:grpSp>
      <p:sp>
        <p:nvSpPr>
          <p:cNvPr id="288" name="Google Shape;288;p29"/>
          <p:cNvSpPr txBox="1"/>
          <p:nvPr/>
        </p:nvSpPr>
        <p:spPr>
          <a:xfrm>
            <a:off x="810935" y="5030544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2367213558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9559035" y="5029111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2367213558</a:t>
            </a:r>
            <a:endParaRPr sz="1800" dirty="0">
              <a:solidFill>
                <a:srgbClr val="7030A0"/>
              </a:solidFill>
              <a:highlight>
                <a:srgbClr val="808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278;p29" descr="Document">
            <a:extLst>
              <a:ext uri="{FF2B5EF4-FFF2-40B4-BE49-F238E27FC236}">
                <a16:creationId xmlns:a16="http://schemas.microsoft.com/office/drawing/2014/main" id="{AAF013B2-5E65-DAFA-6057-657F28FB04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5156" y="3270357"/>
            <a:ext cx="373913" cy="3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8;p29" descr="Document">
            <a:extLst>
              <a:ext uri="{FF2B5EF4-FFF2-40B4-BE49-F238E27FC236}">
                <a16:creationId xmlns:a16="http://schemas.microsoft.com/office/drawing/2014/main" id="{C73289E9-7BB4-2D61-C662-1620D41AE1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3782" y="3578706"/>
            <a:ext cx="373913" cy="3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7800DA95-DAC3-AC63-5F85-1754A4DC4750}"/>
              </a:ext>
            </a:extLst>
          </p:cNvPr>
          <p:cNvSpPr/>
          <p:nvPr/>
        </p:nvSpPr>
        <p:spPr>
          <a:xfrm flipV="1">
            <a:off x="9272395" y="3603783"/>
            <a:ext cx="2122602" cy="15067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73283"/>
              <a:gd name="adj5" fmla="val 12500"/>
            </a:avLst>
          </a:prstGeom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D5F7A48C-A5BF-E576-4F1F-C7E0ACA98F07}"/>
              </a:ext>
            </a:extLst>
          </p:cNvPr>
          <p:cNvSpPr/>
          <p:nvPr/>
        </p:nvSpPr>
        <p:spPr>
          <a:xfrm flipH="1" flipV="1">
            <a:off x="487164" y="3587580"/>
            <a:ext cx="1212674" cy="15067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73283"/>
              <a:gd name="adj5" fmla="val 12500"/>
            </a:avLst>
          </a:prstGeom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B10E2B-D2FC-4A87-E337-FC588E3D8923}"/>
              </a:ext>
            </a:extLst>
          </p:cNvPr>
          <p:cNvCxnSpPr>
            <a:cxnSpLocks/>
            <a:stCxn id="288" idx="3"/>
            <a:endCxn id="289" idx="1"/>
          </p:cNvCxnSpPr>
          <p:nvPr/>
        </p:nvCxnSpPr>
        <p:spPr>
          <a:xfrm flipV="1">
            <a:off x="2278003" y="5213777"/>
            <a:ext cx="7281032" cy="14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9803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I/O Size for End-to-End Integrity Verification​​​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859" y="1143000"/>
            <a:ext cx="7468428" cy="4978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5315929" y="1170831"/>
            <a:ext cx="6783405" cy="4135232"/>
            <a:chOff x="5887476" y="1170831"/>
            <a:chExt cx="6203955" cy="4135232"/>
          </a:xfrm>
        </p:grpSpPr>
        <p:sp>
          <p:nvSpPr>
            <p:cNvPr id="299" name="Google Shape;299;p30"/>
            <p:cNvSpPr/>
            <p:nvPr/>
          </p:nvSpPr>
          <p:spPr>
            <a:xfrm>
              <a:off x="5887476" y="2120348"/>
              <a:ext cx="1501247" cy="1512128"/>
            </a:xfrm>
            <a:prstGeom prst="rect">
              <a:avLst/>
            </a:prstGeom>
            <a:solidFill>
              <a:schemeClr val="lt2">
                <a:alpha val="38823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7388721" y="3649899"/>
              <a:ext cx="2087831" cy="1512128"/>
            </a:xfrm>
            <a:prstGeom prst="rect">
              <a:avLst/>
            </a:prstGeom>
            <a:solidFill>
              <a:srgbClr val="92D050">
                <a:alpha val="38823"/>
              </a:srgb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9476553" y="1170831"/>
              <a:ext cx="2443864" cy="1228241"/>
            </a:xfrm>
            <a:prstGeom prst="wedgeRectCallout">
              <a:avLst>
                <a:gd name="adj1" fmla="val -134150"/>
                <a:gd name="adj2" fmla="val 47052"/>
              </a:avLst>
            </a:prstGeom>
            <a:solidFill>
              <a:schemeClr val="accent1">
                <a:alpha val="56862"/>
              </a:schemeClr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Additional I/O in sender</a:t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9594590" y="3927837"/>
              <a:ext cx="2496841" cy="1378226"/>
            </a:xfrm>
            <a:prstGeom prst="wedgeRoundRectCallout">
              <a:avLst>
                <a:gd name="adj1" fmla="val -55056"/>
                <a:gd name="adj2" fmla="val -12499"/>
                <a:gd name="adj3" fmla="val 16667"/>
              </a:avLst>
            </a:prstGeom>
            <a:solidFill>
              <a:schemeClr val="accent1"/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Additional I/O in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receiver</a:t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7788641" y="4155285"/>
              <a:ext cx="1228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 GB</a:t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069602" y="2519207"/>
              <a:ext cx="1228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 GB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9803"/>
          </a:scheme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Integrity Verification on Transfer Time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859" y="1143000"/>
            <a:ext cx="7468428" cy="4978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54343" y="1364282"/>
            <a:ext cx="11834611" cy="4613404"/>
            <a:chOff x="54343" y="1364282"/>
            <a:chExt cx="11834611" cy="4613404"/>
          </a:xfrm>
        </p:grpSpPr>
        <p:sp>
          <p:nvSpPr>
            <p:cNvPr id="314" name="Google Shape;314;p31"/>
            <p:cNvSpPr/>
            <p:nvPr/>
          </p:nvSpPr>
          <p:spPr>
            <a:xfrm>
              <a:off x="5315927" y="1364283"/>
              <a:ext cx="1641463" cy="3941779"/>
            </a:xfrm>
            <a:prstGeom prst="rect">
              <a:avLst/>
            </a:prstGeom>
            <a:solidFill>
              <a:schemeClr val="lt2">
                <a:alpha val="38823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6957390" y="1382052"/>
              <a:ext cx="2282835" cy="3924009"/>
            </a:xfrm>
            <a:prstGeom prst="rect">
              <a:avLst/>
            </a:prstGeom>
            <a:solidFill>
              <a:srgbClr val="92D050">
                <a:alpha val="38823"/>
              </a:srgb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343" y="2604996"/>
              <a:ext cx="1919454" cy="1981073"/>
            </a:xfrm>
            <a:prstGeom prst="wedgeRectCallout">
              <a:avLst>
                <a:gd name="adj1" fmla="val 120156"/>
                <a:gd name="adj2" fmla="val -8577"/>
              </a:avLst>
            </a:prstGeom>
            <a:solidFill>
              <a:schemeClr val="accent1">
                <a:alpha val="56862"/>
              </a:schemeClr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400s</a:t>
              </a: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Checksum Computation</a:t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568423" y="1364282"/>
              <a:ext cx="2320531" cy="1391617"/>
            </a:xfrm>
            <a:prstGeom prst="wedgeRoundRectCallout">
              <a:avLst>
                <a:gd name="adj1" fmla="val -72597"/>
                <a:gd name="adj2" fmla="val 4088"/>
                <a:gd name="adj3" fmla="val 16667"/>
              </a:avLst>
            </a:prstGeom>
            <a:solidFill>
              <a:schemeClr val="accent1"/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487s</a:t>
              </a: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Checksum Computation</a:t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033092" y="1382052"/>
              <a:ext cx="2282835" cy="3924009"/>
            </a:xfrm>
            <a:prstGeom prst="rect">
              <a:avLst/>
            </a:prstGeom>
            <a:solidFill>
              <a:srgbClr val="92D050">
                <a:alpha val="38823"/>
              </a:srgb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9568423" y="4586069"/>
              <a:ext cx="2320531" cy="1391617"/>
            </a:xfrm>
            <a:prstGeom prst="wedgeRoundRectCallout">
              <a:avLst>
                <a:gd name="adj1" fmla="val -206136"/>
                <a:gd name="adj2" fmla="val -36980"/>
                <a:gd name="adj3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Actual Transfer Time=</a:t>
              </a:r>
              <a:r>
                <a:rPr lang="en-GB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312s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325" name="Google Shape;325;p32" descr="Houston, We Have a Problem.. Ok — I got the cliché out of the way… | by KC  Chhipwadia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0318" y="1317593"/>
            <a:ext cx="9871364" cy="516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>
            <a:spLocks noGrp="1"/>
          </p:cNvSpPr>
          <p:nvPr>
            <p:ph type="title"/>
          </p:nvPr>
        </p:nvSpPr>
        <p:spPr>
          <a:xfrm>
            <a:off x="1168400" y="3048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Probabilistic Integrity Verification</a:t>
            </a:r>
            <a:endParaRPr sz="36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</a:t>
            </a:r>
            <a:endParaRPr/>
          </a:p>
        </p:txBody>
      </p:sp>
      <p:grpSp>
        <p:nvGrpSpPr>
          <p:cNvPr id="343" name="Google Shape;343;p35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344" name="Google Shape;344;p35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5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346" name="Google Shape;346;p35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grpSp>
        <p:nvGrpSpPr>
          <p:cNvPr id="347" name="Google Shape;347;p35"/>
          <p:cNvGrpSpPr/>
          <p:nvPr/>
        </p:nvGrpSpPr>
        <p:grpSpPr>
          <a:xfrm>
            <a:off x="8135885" y="1445172"/>
            <a:ext cx="974651" cy="862909"/>
            <a:chOff x="10788301" y="2539381"/>
            <a:chExt cx="974651" cy="862909"/>
          </a:xfrm>
        </p:grpSpPr>
        <p:pic>
          <p:nvPicPr>
            <p:cNvPr id="348" name="Google Shape;348;p35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5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350" name="Google Shape;350;p35"/>
          <p:cNvGrpSpPr/>
          <p:nvPr/>
        </p:nvGrpSpPr>
        <p:grpSpPr>
          <a:xfrm>
            <a:off x="8199401" y="2498048"/>
            <a:ext cx="974651" cy="862909"/>
            <a:chOff x="10788301" y="2539381"/>
            <a:chExt cx="974651" cy="862909"/>
          </a:xfrm>
        </p:grpSpPr>
        <p:pic>
          <p:nvPicPr>
            <p:cNvPr id="351" name="Google Shape;351;p35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5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353" name="Google Shape;353;p35"/>
          <p:cNvGrpSpPr/>
          <p:nvPr/>
        </p:nvGrpSpPr>
        <p:grpSpPr>
          <a:xfrm>
            <a:off x="8199401" y="3729760"/>
            <a:ext cx="974651" cy="862909"/>
            <a:chOff x="10788301" y="2539381"/>
            <a:chExt cx="974651" cy="862909"/>
          </a:xfrm>
        </p:grpSpPr>
        <p:pic>
          <p:nvPicPr>
            <p:cNvPr id="354" name="Google Shape;354;p35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5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356" name="Google Shape;356;p35"/>
          <p:cNvGrpSpPr/>
          <p:nvPr/>
        </p:nvGrpSpPr>
        <p:grpSpPr>
          <a:xfrm>
            <a:off x="8199401" y="4872056"/>
            <a:ext cx="974651" cy="862909"/>
            <a:chOff x="10788301" y="2539381"/>
            <a:chExt cx="974651" cy="862909"/>
          </a:xfrm>
        </p:grpSpPr>
        <p:pic>
          <p:nvPicPr>
            <p:cNvPr id="357" name="Google Shape;357;p35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5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359" name="Google Shape;359;p35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0834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009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7204" y="4634830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2089" y="4622647"/>
            <a:ext cx="474451" cy="4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0.00996 L 0.58607 -0.31088 " pathEditMode="relative" ptsTypes="AA">
                                      <p:cBhvr>
                                        <p:cTn id="6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0.00996 L 0.54597 -0.15741 " pathEditMode="relative" ptsTypes="AA">
                                      <p:cBhvr>
                                        <p:cTn id="8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0.00371 L 0.58256 -0.07569 " pathEditMode="relative" ptsTypes="AA">
                                      <p:cBhvr>
                                        <p:cTn id="10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371 L 0.54245 0.1044 " pathEditMode="relative" ptsTypes="AA">
                                      <p:cBhvr>
                                        <p:cTn id="12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</a:t>
            </a:r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405" name="Google Shape;405;p37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7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 dirty="0"/>
            </a:p>
          </p:txBody>
        </p:sp>
      </p:grpSp>
      <p:sp>
        <p:nvSpPr>
          <p:cNvPr id="407" name="Google Shape;407;p37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grpSp>
        <p:nvGrpSpPr>
          <p:cNvPr id="408" name="Google Shape;408;p37"/>
          <p:cNvGrpSpPr/>
          <p:nvPr/>
        </p:nvGrpSpPr>
        <p:grpSpPr>
          <a:xfrm>
            <a:off x="8199401" y="1458190"/>
            <a:ext cx="974651" cy="862909"/>
            <a:chOff x="10788301" y="2539381"/>
            <a:chExt cx="974651" cy="862909"/>
          </a:xfrm>
        </p:grpSpPr>
        <p:pic>
          <p:nvPicPr>
            <p:cNvPr id="409" name="Google Shape;409;p3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3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411" name="Google Shape;411;p37"/>
          <p:cNvGrpSpPr/>
          <p:nvPr/>
        </p:nvGrpSpPr>
        <p:grpSpPr>
          <a:xfrm>
            <a:off x="8199401" y="2498048"/>
            <a:ext cx="974651" cy="862909"/>
            <a:chOff x="10788301" y="2539381"/>
            <a:chExt cx="974651" cy="862909"/>
          </a:xfrm>
        </p:grpSpPr>
        <p:pic>
          <p:nvPicPr>
            <p:cNvPr id="412" name="Google Shape;412;p3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414" name="Google Shape;414;p37"/>
          <p:cNvGrpSpPr/>
          <p:nvPr/>
        </p:nvGrpSpPr>
        <p:grpSpPr>
          <a:xfrm>
            <a:off x="8199401" y="3729760"/>
            <a:ext cx="974651" cy="862909"/>
            <a:chOff x="10788301" y="2539381"/>
            <a:chExt cx="974651" cy="862909"/>
          </a:xfrm>
        </p:grpSpPr>
        <p:pic>
          <p:nvPicPr>
            <p:cNvPr id="415" name="Google Shape;415;p3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417" name="Google Shape;417;p37"/>
          <p:cNvGrpSpPr/>
          <p:nvPr/>
        </p:nvGrpSpPr>
        <p:grpSpPr>
          <a:xfrm>
            <a:off x="8199401" y="4872056"/>
            <a:ext cx="974651" cy="862909"/>
            <a:chOff x="10788301" y="2539381"/>
            <a:chExt cx="974651" cy="862909"/>
          </a:xfrm>
        </p:grpSpPr>
        <p:pic>
          <p:nvPicPr>
            <p:cNvPr id="418" name="Google Shape;418;p3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3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420" name="Google Shape;420;p37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 descr="Documen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68282" y="1869683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 descr="Documen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69261" y="2898180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73557" y="4191157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9" y="5258209"/>
            <a:ext cx="474451" cy="4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7367730" y="1923419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=0.05</a:t>
            </a:r>
            <a:endParaRPr dirty="0"/>
          </a:p>
        </p:txBody>
      </p:sp>
      <p:sp>
        <p:nvSpPr>
          <p:cNvPr id="429" name="Google Shape;429;p37"/>
          <p:cNvSpPr txBox="1"/>
          <p:nvPr/>
        </p:nvSpPr>
        <p:spPr>
          <a:xfrm>
            <a:off x="7367338" y="2885353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</a:t>
            </a:r>
            <a:endParaRPr/>
          </a:p>
        </p:txBody>
      </p:sp>
      <p:sp>
        <p:nvSpPr>
          <p:cNvPr id="430" name="Google Shape;430;p37"/>
          <p:cNvSpPr txBox="1"/>
          <p:nvPr/>
        </p:nvSpPr>
        <p:spPr>
          <a:xfrm>
            <a:off x="7367334" y="415916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431" name="Google Shape;431;p37"/>
          <p:cNvSpPr txBox="1"/>
          <p:nvPr/>
        </p:nvSpPr>
        <p:spPr>
          <a:xfrm>
            <a:off x="7388766" y="5258207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5E754E-504A-F312-A484-C5666A28700D}"/>
              </a:ext>
            </a:extLst>
          </p:cNvPr>
          <p:cNvGrpSpPr/>
          <p:nvPr/>
        </p:nvGrpSpPr>
        <p:grpSpPr>
          <a:xfrm>
            <a:off x="4479152" y="2446558"/>
            <a:ext cx="1445032" cy="1792813"/>
            <a:chOff x="4479152" y="2446558"/>
            <a:chExt cx="1445032" cy="179281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E57F694-CE4A-4AC1-6D7C-954089B10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52" y="2901019"/>
              <a:ext cx="1338352" cy="133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406;p37">
              <a:extLst>
                <a:ext uri="{FF2B5EF4-FFF2-40B4-BE49-F238E27FC236}">
                  <a16:creationId xmlns:a16="http://schemas.microsoft.com/office/drawing/2014/main" id="{A3A631DC-DF9F-A698-6DB6-64917AF7FA8D}"/>
                </a:ext>
              </a:extLst>
            </p:cNvPr>
            <p:cNvSpPr txBox="1"/>
            <p:nvPr/>
          </p:nvSpPr>
          <p:spPr>
            <a:xfrm>
              <a:off x="4585833" y="2446558"/>
              <a:ext cx="1338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ML Model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</a:t>
            </a:r>
            <a:endParaRPr/>
          </a:p>
        </p:txBody>
      </p:sp>
      <p:grpSp>
        <p:nvGrpSpPr>
          <p:cNvPr id="372" name="Google Shape;372;p36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373" name="Google Shape;373;p36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36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8135885" y="1445172"/>
            <a:ext cx="974651" cy="862909"/>
            <a:chOff x="10788301" y="2539381"/>
            <a:chExt cx="974651" cy="862909"/>
          </a:xfrm>
        </p:grpSpPr>
        <p:pic>
          <p:nvPicPr>
            <p:cNvPr id="377" name="Google Shape;377;p36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6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8199401" y="2498048"/>
            <a:ext cx="974651" cy="862909"/>
            <a:chOff x="10788301" y="2539381"/>
            <a:chExt cx="974651" cy="862909"/>
          </a:xfrm>
        </p:grpSpPr>
        <p:pic>
          <p:nvPicPr>
            <p:cNvPr id="380" name="Google Shape;380;p36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6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382" name="Google Shape;382;p36"/>
          <p:cNvGrpSpPr/>
          <p:nvPr/>
        </p:nvGrpSpPr>
        <p:grpSpPr>
          <a:xfrm>
            <a:off x="8199401" y="3729760"/>
            <a:ext cx="974651" cy="862909"/>
            <a:chOff x="10788301" y="2539381"/>
            <a:chExt cx="974651" cy="862909"/>
          </a:xfrm>
        </p:grpSpPr>
        <p:pic>
          <p:nvPicPr>
            <p:cNvPr id="383" name="Google Shape;383;p36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6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>
            <a:off x="8199401" y="4872056"/>
            <a:ext cx="974651" cy="862909"/>
            <a:chOff x="10788301" y="2539381"/>
            <a:chExt cx="974651" cy="862909"/>
          </a:xfrm>
        </p:grpSpPr>
        <p:pic>
          <p:nvPicPr>
            <p:cNvPr id="386" name="Google Shape;386;p36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36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388" name="Google Shape;388;p36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73308" y="5281090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94870" y="4217583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73309" y="1818301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 descr="Documen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85061" y="2885353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85061" y="4232018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9727" y="5320792"/>
            <a:ext cx="474451" cy="474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6"/>
          <p:cNvGrpSpPr/>
          <p:nvPr/>
        </p:nvGrpSpPr>
        <p:grpSpPr>
          <a:xfrm>
            <a:off x="6995161" y="1327870"/>
            <a:ext cx="4711746" cy="2315092"/>
            <a:chOff x="7357411" y="1355753"/>
            <a:chExt cx="4214889" cy="2167558"/>
          </a:xfrm>
        </p:grpSpPr>
        <p:sp>
          <p:nvSpPr>
            <p:cNvPr id="397" name="Google Shape;397;p36"/>
            <p:cNvSpPr/>
            <p:nvPr/>
          </p:nvSpPr>
          <p:spPr>
            <a:xfrm>
              <a:off x="7357411" y="1355753"/>
              <a:ext cx="2844800" cy="2167558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6"/>
            <p:cNvSpPr txBox="1"/>
            <p:nvPr/>
          </p:nvSpPr>
          <p:spPr>
            <a:xfrm>
              <a:off x="10515600" y="2446551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Error</a:t>
              </a:r>
              <a:endParaRPr/>
            </a:p>
          </p:txBody>
        </p:sp>
      </p:grpSp>
      <p:sp>
        <p:nvSpPr>
          <p:cNvPr id="2" name="Google Shape;428;p37">
            <a:extLst>
              <a:ext uri="{FF2B5EF4-FFF2-40B4-BE49-F238E27FC236}">
                <a16:creationId xmlns:a16="http://schemas.microsoft.com/office/drawing/2014/main" id="{7FE2371C-CC91-AAB7-6C5B-999B91AB3100}"/>
              </a:ext>
            </a:extLst>
          </p:cNvPr>
          <p:cNvSpPr txBox="1"/>
          <p:nvPr/>
        </p:nvSpPr>
        <p:spPr>
          <a:xfrm>
            <a:off x="7367730" y="1923419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=0.05</a:t>
            </a:r>
            <a:endParaRPr dirty="0"/>
          </a:p>
        </p:txBody>
      </p:sp>
      <p:sp>
        <p:nvSpPr>
          <p:cNvPr id="3" name="Google Shape;429;p37">
            <a:extLst>
              <a:ext uri="{FF2B5EF4-FFF2-40B4-BE49-F238E27FC236}">
                <a16:creationId xmlns:a16="http://schemas.microsoft.com/office/drawing/2014/main" id="{233F2B47-62FD-8E9A-22C7-523359425C26}"/>
              </a:ext>
            </a:extLst>
          </p:cNvPr>
          <p:cNvSpPr txBox="1"/>
          <p:nvPr/>
        </p:nvSpPr>
        <p:spPr>
          <a:xfrm>
            <a:off x="7367338" y="2885353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</a:t>
            </a:r>
            <a:endParaRPr/>
          </a:p>
        </p:txBody>
      </p:sp>
      <p:sp>
        <p:nvSpPr>
          <p:cNvPr id="4" name="Google Shape;430;p37">
            <a:extLst>
              <a:ext uri="{FF2B5EF4-FFF2-40B4-BE49-F238E27FC236}">
                <a16:creationId xmlns:a16="http://schemas.microsoft.com/office/drawing/2014/main" id="{ADB14A49-6F17-C7ED-ABF1-C5FFF502BA81}"/>
              </a:ext>
            </a:extLst>
          </p:cNvPr>
          <p:cNvSpPr txBox="1"/>
          <p:nvPr/>
        </p:nvSpPr>
        <p:spPr>
          <a:xfrm>
            <a:off x="7367334" y="415916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5" name="Google Shape;431;p37">
            <a:extLst>
              <a:ext uri="{FF2B5EF4-FFF2-40B4-BE49-F238E27FC236}">
                <a16:creationId xmlns:a16="http://schemas.microsoft.com/office/drawing/2014/main" id="{E7D43AB7-C541-8154-2276-0C8013645D11}"/>
              </a:ext>
            </a:extLst>
          </p:cNvPr>
          <p:cNvSpPr txBox="1"/>
          <p:nvPr/>
        </p:nvSpPr>
        <p:spPr>
          <a:xfrm>
            <a:off x="7388766" y="5258207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F06248-AF94-E4FD-885A-DC464026B3B9}"/>
              </a:ext>
            </a:extLst>
          </p:cNvPr>
          <p:cNvGrpSpPr/>
          <p:nvPr/>
        </p:nvGrpSpPr>
        <p:grpSpPr>
          <a:xfrm>
            <a:off x="4474324" y="2532593"/>
            <a:ext cx="1445032" cy="1792813"/>
            <a:chOff x="4479152" y="2446558"/>
            <a:chExt cx="1445032" cy="179281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61E3150-0B7F-052A-2F72-FB862AAC6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52" y="2901019"/>
              <a:ext cx="1338352" cy="133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406;p37">
              <a:extLst>
                <a:ext uri="{FF2B5EF4-FFF2-40B4-BE49-F238E27FC236}">
                  <a16:creationId xmlns:a16="http://schemas.microsoft.com/office/drawing/2014/main" id="{83CFDB87-0409-D465-0D2F-A31FB901A13E}"/>
                </a:ext>
              </a:extLst>
            </p:cNvPr>
            <p:cNvSpPr txBox="1"/>
            <p:nvPr/>
          </p:nvSpPr>
          <p:spPr>
            <a:xfrm>
              <a:off x="4585833" y="2446558"/>
              <a:ext cx="1338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ML Model</a:t>
              </a:r>
              <a:endParaRPr dirty="0"/>
            </a:p>
          </p:txBody>
        </p:sp>
      </p:grpSp>
      <p:pic>
        <p:nvPicPr>
          <p:cNvPr id="9" name="Google Shape;394;p36" descr="Document">
            <a:extLst>
              <a:ext uri="{FF2B5EF4-FFF2-40B4-BE49-F238E27FC236}">
                <a16:creationId xmlns:a16="http://schemas.microsoft.com/office/drawing/2014/main" id="{9BBDDF6D-B8A6-60A4-3219-03E6D5173A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42826" y="4528501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5;p36" descr="Document">
            <a:extLst>
              <a:ext uri="{FF2B5EF4-FFF2-40B4-BE49-F238E27FC236}">
                <a16:creationId xmlns:a16="http://schemas.microsoft.com/office/drawing/2014/main" id="{B61F7DB4-880B-AA55-89DA-139AABD926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50" y="4528501"/>
            <a:ext cx="474451" cy="47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0.00115 L -0.58789 0.03472 " pathEditMode="relative" ptsTypes="AA">
                                      <p:cBhvr>
                                        <p:cTn id="1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995 L -0.54584 -0.12037 " pathEditMode="relative" ptsTypes="AA">
                                      <p:cBhvr>
                                        <p:cTn id="12" dur="2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Big Data of Science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940800" y="614493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609594" y="3298866"/>
            <a:ext cx="11325731" cy="1308303"/>
            <a:chOff x="609594" y="3298866"/>
            <a:chExt cx="11325731" cy="1308303"/>
          </a:xfrm>
        </p:grpSpPr>
        <p:pic>
          <p:nvPicPr>
            <p:cNvPr id="121" name="Google Shape;121;p15" descr="What Are Black Holes? | NAS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9594" y="3298866"/>
              <a:ext cx="2527113" cy="1308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5"/>
            <p:cNvSpPr txBox="1"/>
            <p:nvPr/>
          </p:nvSpPr>
          <p:spPr>
            <a:xfrm>
              <a:off x="3477126" y="3537518"/>
              <a:ext cx="84581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Horizon Telescopes produce 4.5 petabytes of astronomy data every day.</a:t>
              </a: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609599" y="1451486"/>
            <a:ext cx="11325726" cy="1461655"/>
            <a:chOff x="609599" y="1451486"/>
            <a:chExt cx="11325726" cy="1461655"/>
          </a:xfrm>
        </p:grpSpPr>
        <p:sp>
          <p:nvSpPr>
            <p:cNvPr id="127" name="Google Shape;127;p15"/>
            <p:cNvSpPr txBox="1"/>
            <p:nvPr/>
          </p:nvSpPr>
          <p:spPr>
            <a:xfrm>
              <a:off x="3477125" y="1720615"/>
              <a:ext cx="84582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 Hadron Collider (LHC) experiment at CERN produces more than 120 PB of data per year.</a:t>
              </a:r>
              <a:endParaRPr/>
            </a:p>
          </p:txBody>
        </p:sp>
        <p:pic>
          <p:nvPicPr>
            <p:cNvPr id="128" name="Google Shape;128;p15" descr="LHC experiments present new Higgs results at 2019 EPS-HEP conference | CER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599" y="1451486"/>
              <a:ext cx="2537919" cy="1461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1837FA-79EA-91BC-DC0B-14FB052315E7}"/>
              </a:ext>
            </a:extLst>
          </p:cNvPr>
          <p:cNvGrpSpPr/>
          <p:nvPr/>
        </p:nvGrpSpPr>
        <p:grpSpPr>
          <a:xfrm>
            <a:off x="609594" y="4992894"/>
            <a:ext cx="11176006" cy="1269966"/>
            <a:chOff x="609594" y="4992894"/>
            <a:chExt cx="11176006" cy="1269966"/>
          </a:xfrm>
        </p:grpSpPr>
        <p:sp>
          <p:nvSpPr>
            <p:cNvPr id="124" name="Google Shape;124;p15"/>
            <p:cNvSpPr/>
            <p:nvPr/>
          </p:nvSpPr>
          <p:spPr>
            <a:xfrm>
              <a:off x="3477125" y="5212378"/>
              <a:ext cx="830847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GB" sz="2400" dirty="0">
                  <a:solidFill>
                    <a:schemeClr val="dk1"/>
                  </a:solidFill>
                </a:rPr>
                <a:t>Storages capacity of Frontier supercomputer is around 700 petabyte.</a:t>
              </a:r>
              <a:endParaRPr dirty="0"/>
            </a:p>
          </p:txBody>
        </p:sp>
        <p:pic>
          <p:nvPicPr>
            <p:cNvPr id="1026" name="Picture 2" descr="Frontier (supercomputer) - Wikipedia">
              <a:extLst>
                <a:ext uri="{FF2B5EF4-FFF2-40B4-BE49-F238E27FC236}">
                  <a16:creationId xmlns:a16="http://schemas.microsoft.com/office/drawing/2014/main" id="{227FC7E9-E2E4-F4D0-A468-89EF69F2F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4" y="4992894"/>
              <a:ext cx="2527113" cy="126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437" name="Google Shape;437;p38"/>
          <p:cNvSpPr txBox="1">
            <a:spLocks noGrp="1"/>
          </p:cNvSpPr>
          <p:nvPr>
            <p:ph type="body" idx="1"/>
          </p:nvPr>
        </p:nvSpPr>
        <p:spPr>
          <a:xfrm>
            <a:off x="406400" y="1688065"/>
            <a:ext cx="11379200" cy="40120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2" t="-944" b="-3028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 </a:t>
            </a:r>
            <a:endParaRPr dirty="0"/>
          </a:p>
        </p:txBody>
      </p:sp>
      <p:sp>
        <p:nvSpPr>
          <p:cNvPr id="438" name="Google Shape;438;p3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grpSp>
        <p:nvGrpSpPr>
          <p:cNvPr id="444" name="Google Shape;444;p39"/>
          <p:cNvGrpSpPr/>
          <p:nvPr/>
        </p:nvGrpSpPr>
        <p:grpSpPr>
          <a:xfrm>
            <a:off x="796088" y="1241266"/>
            <a:ext cx="974651" cy="862909"/>
            <a:chOff x="10788301" y="2539381"/>
            <a:chExt cx="974651" cy="862909"/>
          </a:xfrm>
        </p:grpSpPr>
        <p:pic>
          <p:nvPicPr>
            <p:cNvPr id="445" name="Google Shape;445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3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752825" y="2091898"/>
            <a:ext cx="974651" cy="779077"/>
            <a:chOff x="10762303" y="2623213"/>
            <a:chExt cx="974651" cy="779077"/>
          </a:xfrm>
        </p:grpSpPr>
        <p:pic>
          <p:nvPicPr>
            <p:cNvPr id="448" name="Google Shape;448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9"/>
            <p:cNvSpPr txBox="1"/>
            <p:nvPr/>
          </p:nvSpPr>
          <p:spPr>
            <a:xfrm>
              <a:off x="10762303" y="2623213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688269" y="2832852"/>
            <a:ext cx="866167" cy="767409"/>
            <a:chOff x="10810124" y="2634881"/>
            <a:chExt cx="570900" cy="767409"/>
          </a:xfrm>
        </p:grpSpPr>
        <p:pic>
          <p:nvPicPr>
            <p:cNvPr id="451" name="Google Shape;451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386392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39"/>
            <p:cNvSpPr txBox="1"/>
            <p:nvPr/>
          </p:nvSpPr>
          <p:spPr>
            <a:xfrm>
              <a:off x="10810124" y="2634881"/>
              <a:ext cx="5709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453" name="Google Shape;453;p39"/>
          <p:cNvGrpSpPr/>
          <p:nvPr/>
        </p:nvGrpSpPr>
        <p:grpSpPr>
          <a:xfrm>
            <a:off x="751874" y="3618190"/>
            <a:ext cx="974651" cy="826805"/>
            <a:chOff x="10786922" y="2575485"/>
            <a:chExt cx="974651" cy="826805"/>
          </a:xfrm>
        </p:grpSpPr>
        <p:pic>
          <p:nvPicPr>
            <p:cNvPr id="454" name="Google Shape;454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39"/>
            <p:cNvSpPr txBox="1"/>
            <p:nvPr/>
          </p:nvSpPr>
          <p:spPr>
            <a:xfrm>
              <a:off x="10786922" y="2575485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456" name="Google Shape;45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00" y="1581338"/>
            <a:ext cx="586232" cy="58623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10336079" y="1605450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58" name="Google Shape;45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00" y="2331267"/>
            <a:ext cx="586232" cy="58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2903" y="3081196"/>
            <a:ext cx="586232" cy="58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523" y="3847414"/>
            <a:ext cx="586232" cy="58623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 txBox="1"/>
          <p:nvPr/>
        </p:nvSpPr>
        <p:spPr>
          <a:xfrm>
            <a:off x="6549860" y="2364695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6549860" y="3111187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10336079" y="3849178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702989" y="4840768"/>
            <a:ext cx="1140523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5" name="Google Shape;465;p39"/>
          <p:cNvSpPr txBox="1"/>
          <p:nvPr/>
        </p:nvSpPr>
        <p:spPr>
          <a:xfrm>
            <a:off x="9576532" y="4809916"/>
            <a:ext cx="1140523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r="-16482" b="-162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grpSp>
        <p:nvGrpSpPr>
          <p:cNvPr id="466" name="Google Shape;466;p39"/>
          <p:cNvGrpSpPr/>
          <p:nvPr/>
        </p:nvGrpSpPr>
        <p:grpSpPr>
          <a:xfrm>
            <a:off x="9579269" y="1210630"/>
            <a:ext cx="974651" cy="862909"/>
            <a:chOff x="10788301" y="2539381"/>
            <a:chExt cx="974651" cy="862909"/>
          </a:xfrm>
        </p:grpSpPr>
        <p:pic>
          <p:nvPicPr>
            <p:cNvPr id="467" name="Google Shape;467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3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469" name="Google Shape;469;p39"/>
          <p:cNvGrpSpPr/>
          <p:nvPr/>
        </p:nvGrpSpPr>
        <p:grpSpPr>
          <a:xfrm>
            <a:off x="9579269" y="2073539"/>
            <a:ext cx="974651" cy="779077"/>
            <a:chOff x="10762303" y="2623213"/>
            <a:chExt cx="974651" cy="779077"/>
          </a:xfrm>
        </p:grpSpPr>
        <p:pic>
          <p:nvPicPr>
            <p:cNvPr id="470" name="Google Shape;470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39"/>
            <p:cNvSpPr txBox="1"/>
            <p:nvPr/>
          </p:nvSpPr>
          <p:spPr>
            <a:xfrm>
              <a:off x="10762303" y="2623213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472" name="Google Shape;472;p39"/>
          <p:cNvGrpSpPr/>
          <p:nvPr/>
        </p:nvGrpSpPr>
        <p:grpSpPr>
          <a:xfrm>
            <a:off x="9505881" y="2816817"/>
            <a:ext cx="974651" cy="791977"/>
            <a:chOff x="10714913" y="2610313"/>
            <a:chExt cx="974651" cy="791977"/>
          </a:xfrm>
        </p:grpSpPr>
        <p:pic>
          <p:nvPicPr>
            <p:cNvPr id="473" name="Google Shape;473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39"/>
            <p:cNvSpPr txBox="1"/>
            <p:nvPr/>
          </p:nvSpPr>
          <p:spPr>
            <a:xfrm>
              <a:off x="10714913" y="2610313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475" name="Google Shape;475;p39"/>
          <p:cNvGrpSpPr/>
          <p:nvPr/>
        </p:nvGrpSpPr>
        <p:grpSpPr>
          <a:xfrm>
            <a:off x="9607845" y="3599108"/>
            <a:ext cx="974651" cy="826805"/>
            <a:chOff x="10786922" y="2575485"/>
            <a:chExt cx="974651" cy="826805"/>
          </a:xfrm>
        </p:grpSpPr>
        <p:pic>
          <p:nvPicPr>
            <p:cNvPr id="476" name="Google Shape;476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39"/>
            <p:cNvSpPr txBox="1"/>
            <p:nvPr/>
          </p:nvSpPr>
          <p:spPr>
            <a:xfrm>
              <a:off x="10786922" y="2575485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sp>
        <p:nvSpPr>
          <p:cNvPr id="478" name="Google Shape;478;p39"/>
          <p:cNvSpPr txBox="1"/>
          <p:nvPr/>
        </p:nvSpPr>
        <p:spPr>
          <a:xfrm>
            <a:off x="423144" y="5298241"/>
            <a:ext cx="28407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Captures all errors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Incurs high I/O overhead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Slow transfer speed</a:t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>
            <a:off x="8969261" y="5047205"/>
            <a:ext cx="28407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No I/O overhead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Fast transfers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Fails to capture errors</a:t>
            </a:r>
            <a:endParaRPr dirty="0"/>
          </a:p>
        </p:txBody>
      </p:sp>
      <p:grpSp>
        <p:nvGrpSpPr>
          <p:cNvPr id="480" name="Google Shape;480;p39"/>
          <p:cNvGrpSpPr/>
          <p:nvPr/>
        </p:nvGrpSpPr>
        <p:grpSpPr>
          <a:xfrm>
            <a:off x="5812600" y="1210630"/>
            <a:ext cx="974651" cy="862909"/>
            <a:chOff x="10788301" y="2539381"/>
            <a:chExt cx="974651" cy="862909"/>
          </a:xfrm>
        </p:grpSpPr>
        <p:pic>
          <p:nvPicPr>
            <p:cNvPr id="481" name="Google Shape;481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5758977" y="2057687"/>
            <a:ext cx="974651" cy="779077"/>
            <a:chOff x="10762303" y="2623213"/>
            <a:chExt cx="974651" cy="779077"/>
          </a:xfrm>
        </p:grpSpPr>
        <p:pic>
          <p:nvPicPr>
            <p:cNvPr id="484" name="Google Shape;484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9"/>
            <p:cNvSpPr txBox="1"/>
            <p:nvPr/>
          </p:nvSpPr>
          <p:spPr>
            <a:xfrm>
              <a:off x="10762303" y="2623213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486" name="Google Shape;486;p39"/>
          <p:cNvGrpSpPr/>
          <p:nvPr/>
        </p:nvGrpSpPr>
        <p:grpSpPr>
          <a:xfrm>
            <a:off x="5739212" y="2816817"/>
            <a:ext cx="823951" cy="791977"/>
            <a:chOff x="10714913" y="2610313"/>
            <a:chExt cx="823951" cy="791977"/>
          </a:xfrm>
        </p:grpSpPr>
        <p:pic>
          <p:nvPicPr>
            <p:cNvPr id="487" name="Google Shape;487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39"/>
            <p:cNvSpPr txBox="1"/>
            <p:nvPr/>
          </p:nvSpPr>
          <p:spPr>
            <a:xfrm>
              <a:off x="10714913" y="2610313"/>
              <a:ext cx="8239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5812600" y="3599108"/>
            <a:ext cx="974651" cy="826805"/>
            <a:chOff x="10786922" y="2575485"/>
            <a:chExt cx="974651" cy="826805"/>
          </a:xfrm>
        </p:grpSpPr>
        <p:pic>
          <p:nvPicPr>
            <p:cNvPr id="490" name="Google Shape;490;p3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9"/>
            <p:cNvSpPr txBox="1"/>
            <p:nvPr/>
          </p:nvSpPr>
          <p:spPr>
            <a:xfrm>
              <a:off x="10786922" y="2575485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492" name="Google Shape;49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5881" y="1575240"/>
            <a:ext cx="586232" cy="58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4945" y="3839681"/>
            <a:ext cx="586232" cy="58623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/>
        </p:nvSpPr>
        <p:spPr>
          <a:xfrm>
            <a:off x="5337693" y="5412299"/>
            <a:ext cx="28407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Low I/O overhead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Fast transfers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Captures most errors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10355149" y="3075831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10336079" y="2328566"/>
            <a:ext cx="6827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0000"/>
                </a:solidFill>
                <a:sym typeface="Arial"/>
              </a:rPr>
              <a:t>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3263880" y="4840768"/>
            <a:ext cx="1065233" cy="4001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99" name="Google Shape;499;p39"/>
          <p:cNvSpPr txBox="1"/>
          <p:nvPr/>
        </p:nvSpPr>
        <p:spPr>
          <a:xfrm>
            <a:off x="7876319" y="4898131"/>
            <a:ext cx="1065233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00" name="Google Shape;500;p39"/>
          <p:cNvSpPr txBox="1"/>
          <p:nvPr/>
        </p:nvSpPr>
        <p:spPr>
          <a:xfrm>
            <a:off x="1042958" y="2530414"/>
            <a:ext cx="10106083" cy="12280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 aims to select disks to run integrity verification such that most errors captured by checking fewer disks possible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0E1416-C33C-2F5B-1E51-DA908F6AD878}"/>
                  </a:ext>
                </a:extLst>
              </p:cNvPr>
              <p:cNvSpPr txBox="1"/>
              <p:nvPr/>
            </p:nvSpPr>
            <p:spPr>
              <a:xfrm>
                <a:off x="5676237" y="4884019"/>
                <a:ext cx="1325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</m:oMath>
                  </m:oMathPara>
                </a14:m>
                <a:endParaRPr lang="en-BD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0E1416-C33C-2F5B-1E51-DA908F6A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237" y="4884019"/>
                <a:ext cx="1325876" cy="307777"/>
              </a:xfrm>
              <a:prstGeom prst="rect">
                <a:avLst/>
              </a:prstGeom>
              <a:blipFill>
                <a:blip r:embed="rId9"/>
                <a:stretch>
                  <a:fillRect l="-2830" b="-32000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1752852" y="3114769"/>
            <a:ext cx="9674700" cy="103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25607" b="-1695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08" name="Google Shape;508;p40"/>
          <p:cNvGrpSpPr/>
          <p:nvPr/>
        </p:nvGrpSpPr>
        <p:grpSpPr>
          <a:xfrm>
            <a:off x="3397636" y="1803089"/>
            <a:ext cx="1880949" cy="2345937"/>
            <a:chOff x="4021088" y="1431835"/>
            <a:chExt cx="1880949" cy="2345937"/>
          </a:xfrm>
        </p:grpSpPr>
        <p:sp>
          <p:nvSpPr>
            <p:cNvPr id="509" name="Google Shape;509;p40"/>
            <p:cNvSpPr/>
            <p:nvPr/>
          </p:nvSpPr>
          <p:spPr>
            <a:xfrm>
              <a:off x="4021088" y="2632164"/>
              <a:ext cx="1880949" cy="1145608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 txBox="1"/>
            <p:nvPr/>
          </p:nvSpPr>
          <p:spPr>
            <a:xfrm>
              <a:off x="4068185" y="1431835"/>
              <a:ext cx="172361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Total data size on which we run integrity verification</a:t>
              </a:r>
              <a:endParaRPr/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6590202" y="2024414"/>
            <a:ext cx="2147398" cy="2124613"/>
            <a:chOff x="7484724" y="1569501"/>
            <a:chExt cx="1880949" cy="2124612"/>
          </a:xfrm>
        </p:grpSpPr>
        <p:sp>
          <p:nvSpPr>
            <p:cNvPr id="512" name="Google Shape;512;p40"/>
            <p:cNvSpPr txBox="1"/>
            <p:nvPr/>
          </p:nvSpPr>
          <p:spPr>
            <a:xfrm>
              <a:off x="7484724" y="1569501"/>
              <a:ext cx="1723614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Error probability for rest of the data</a:t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484724" y="2548506"/>
              <a:ext cx="1880949" cy="1145607"/>
            </a:xfrm>
            <a:prstGeom prst="rect">
              <a:avLst/>
            </a:prstGeom>
            <a:solidFill>
              <a:srgbClr val="00B05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40"/>
          <p:cNvSpPr txBox="1"/>
          <p:nvPr/>
        </p:nvSpPr>
        <p:spPr>
          <a:xfrm>
            <a:off x="1403930" y="4795351"/>
            <a:ext cx="9637895" cy="11079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88" t="-45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﻿Brute Force Solution</a:t>
            </a:r>
            <a:endParaRPr/>
          </a:p>
        </p:txBody>
      </p:sp>
      <p:sp>
        <p:nvSpPr>
          <p:cNvPr id="520" name="Google Shape;520;p4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grpSp>
        <p:nvGrpSpPr>
          <p:cNvPr id="521" name="Google Shape;521;p41"/>
          <p:cNvGrpSpPr/>
          <p:nvPr/>
        </p:nvGrpSpPr>
        <p:grpSpPr>
          <a:xfrm>
            <a:off x="543593" y="1563072"/>
            <a:ext cx="974651" cy="862909"/>
            <a:chOff x="10788301" y="2539381"/>
            <a:chExt cx="974651" cy="862909"/>
          </a:xfrm>
        </p:grpSpPr>
        <p:pic>
          <p:nvPicPr>
            <p:cNvPr id="522" name="Google Shape;522;p4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4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524" name="Google Shape;524;p41"/>
          <p:cNvGrpSpPr/>
          <p:nvPr/>
        </p:nvGrpSpPr>
        <p:grpSpPr>
          <a:xfrm>
            <a:off x="607113" y="2615948"/>
            <a:ext cx="974651" cy="862909"/>
            <a:chOff x="10788301" y="2539381"/>
            <a:chExt cx="974651" cy="862909"/>
          </a:xfrm>
        </p:grpSpPr>
        <p:pic>
          <p:nvPicPr>
            <p:cNvPr id="525" name="Google Shape;525;p4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4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527" name="Google Shape;527;p41"/>
          <p:cNvGrpSpPr/>
          <p:nvPr/>
        </p:nvGrpSpPr>
        <p:grpSpPr>
          <a:xfrm>
            <a:off x="581821" y="3686740"/>
            <a:ext cx="974651" cy="862909"/>
            <a:chOff x="10788301" y="2539381"/>
            <a:chExt cx="974651" cy="862909"/>
          </a:xfrm>
        </p:grpSpPr>
        <p:pic>
          <p:nvPicPr>
            <p:cNvPr id="528" name="Google Shape;528;p4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543593" y="5620444"/>
            <a:ext cx="974651" cy="862909"/>
            <a:chOff x="10788301" y="2539381"/>
            <a:chExt cx="974651" cy="862909"/>
          </a:xfrm>
        </p:grpSpPr>
        <p:pic>
          <p:nvPicPr>
            <p:cNvPr id="531" name="Google Shape;531;p4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4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sp>
        <p:nvSpPr>
          <p:cNvPr id="533" name="Google Shape;533;p41"/>
          <p:cNvSpPr txBox="1"/>
          <p:nvPr/>
        </p:nvSpPr>
        <p:spPr>
          <a:xfrm>
            <a:off x="832411" y="4443062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3380515" y="1075159"/>
            <a:ext cx="1454727" cy="762000"/>
          </a:xfrm>
          <a:prstGeom prst="rect">
            <a:avLst/>
          </a:prstGeom>
          <a:solidFill>
            <a:srgbClr val="00206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disk</a:t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3380515" y="2150316"/>
            <a:ext cx="1454727" cy="762000"/>
          </a:xfrm>
          <a:prstGeom prst="rect">
            <a:avLst/>
          </a:prstGeom>
          <a:solidFill>
            <a:srgbClr val="00206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1,2</a:t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>
            <a:off x="3380515" y="3157632"/>
            <a:ext cx="1454727" cy="762000"/>
          </a:xfrm>
          <a:prstGeom prst="rect">
            <a:avLst/>
          </a:prstGeom>
          <a:solidFill>
            <a:srgbClr val="00206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2,3</a:t>
            </a:r>
            <a:endParaRPr/>
          </a:p>
        </p:txBody>
      </p:sp>
      <p:sp>
        <p:nvSpPr>
          <p:cNvPr id="537" name="Google Shape;537;p41"/>
          <p:cNvSpPr txBox="1"/>
          <p:nvPr/>
        </p:nvSpPr>
        <p:spPr>
          <a:xfrm>
            <a:off x="3955771" y="3977866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3380515" y="5401843"/>
            <a:ext cx="1454727" cy="762000"/>
          </a:xfrm>
          <a:prstGeom prst="rect">
            <a:avLst/>
          </a:prstGeom>
          <a:solidFill>
            <a:srgbClr val="00206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1,2,…,N</a:t>
            </a:r>
            <a:endParaRPr/>
          </a:p>
        </p:txBody>
      </p:sp>
      <p:cxnSp>
        <p:nvCxnSpPr>
          <p:cNvPr id="539" name="Google Shape;539;p41"/>
          <p:cNvCxnSpPr/>
          <p:nvPr/>
        </p:nvCxnSpPr>
        <p:spPr>
          <a:xfrm>
            <a:off x="1160369" y="2092121"/>
            <a:ext cx="2184571" cy="34219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0" name="Google Shape;540;p41"/>
          <p:cNvCxnSpPr>
            <a:stCxn id="525" idx="0"/>
          </p:cNvCxnSpPr>
          <p:nvPr/>
        </p:nvCxnSpPr>
        <p:spPr>
          <a:xfrm rot="10800000" flipH="1">
            <a:off x="995053" y="2561731"/>
            <a:ext cx="2289300" cy="443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1" name="Google Shape;541;p41"/>
          <p:cNvCxnSpPr/>
          <p:nvPr/>
        </p:nvCxnSpPr>
        <p:spPr>
          <a:xfrm rot="10800000" flipH="1">
            <a:off x="1213093" y="3715271"/>
            <a:ext cx="2129171" cy="540007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2" name="Google Shape;542;p41"/>
          <p:cNvCxnSpPr/>
          <p:nvPr/>
        </p:nvCxnSpPr>
        <p:spPr>
          <a:xfrm>
            <a:off x="1176288" y="3256223"/>
            <a:ext cx="2121053" cy="2966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3" name="Google Shape;543;p41"/>
          <p:cNvCxnSpPr>
            <a:stCxn id="522" idx="3"/>
            <a:endCxn id="538" idx="1"/>
          </p:cNvCxnSpPr>
          <p:nvPr/>
        </p:nvCxnSpPr>
        <p:spPr>
          <a:xfrm>
            <a:off x="1195938" y="2189118"/>
            <a:ext cx="2184600" cy="3593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4" name="Google Shape;544;p41"/>
          <p:cNvCxnSpPr/>
          <p:nvPr/>
        </p:nvCxnSpPr>
        <p:spPr>
          <a:xfrm>
            <a:off x="1157677" y="3348933"/>
            <a:ext cx="2070735" cy="252099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5" name="Google Shape;545;p41"/>
          <p:cNvCxnSpPr/>
          <p:nvPr/>
        </p:nvCxnSpPr>
        <p:spPr>
          <a:xfrm>
            <a:off x="1195925" y="4367973"/>
            <a:ext cx="2146343" cy="147005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6" name="Google Shape;546;p41"/>
          <p:cNvCxnSpPr>
            <a:stCxn id="531" idx="3"/>
            <a:endCxn id="538" idx="1"/>
          </p:cNvCxnSpPr>
          <p:nvPr/>
        </p:nvCxnSpPr>
        <p:spPr>
          <a:xfrm rot="10800000" flipH="1">
            <a:off x="1195938" y="5782990"/>
            <a:ext cx="2184600" cy="463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547;p41"/>
          <p:cNvSpPr txBox="1"/>
          <p:nvPr/>
        </p:nvSpPr>
        <p:spPr>
          <a:xfrm>
            <a:off x="5045717" y="1271496"/>
            <a:ext cx="1692002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8" name="Google Shape;548;p41"/>
          <p:cNvSpPr txBox="1"/>
          <p:nvPr/>
        </p:nvSpPr>
        <p:spPr>
          <a:xfrm>
            <a:off x="5045718" y="2346654"/>
            <a:ext cx="1692002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9" name="Google Shape;549;p41"/>
          <p:cNvSpPr txBox="1"/>
          <p:nvPr/>
        </p:nvSpPr>
        <p:spPr>
          <a:xfrm>
            <a:off x="5045718" y="3294193"/>
            <a:ext cx="1692002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0" name="Google Shape;550;p41"/>
          <p:cNvSpPr txBox="1"/>
          <p:nvPr/>
        </p:nvSpPr>
        <p:spPr>
          <a:xfrm>
            <a:off x="4932992" y="5640296"/>
            <a:ext cx="1692002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51" name="Google Shape;551;p41"/>
          <p:cNvGrpSpPr/>
          <p:nvPr/>
        </p:nvGrpSpPr>
        <p:grpSpPr>
          <a:xfrm>
            <a:off x="6624994" y="1502328"/>
            <a:ext cx="5291720" cy="4368800"/>
            <a:chOff x="6624994" y="1502328"/>
            <a:chExt cx="5291719" cy="4368799"/>
          </a:xfrm>
        </p:grpSpPr>
        <p:cxnSp>
          <p:nvCxnSpPr>
            <p:cNvPr id="552" name="Google Shape;552;p41"/>
            <p:cNvCxnSpPr>
              <a:stCxn id="548" idx="3"/>
            </p:cNvCxnSpPr>
            <p:nvPr/>
          </p:nvCxnSpPr>
          <p:spPr>
            <a:xfrm>
              <a:off x="6737720" y="2577486"/>
              <a:ext cx="618900" cy="715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53" name="Google Shape;553;p41"/>
            <p:cNvCxnSpPr>
              <a:stCxn id="549" idx="3"/>
            </p:cNvCxnSpPr>
            <p:nvPr/>
          </p:nvCxnSpPr>
          <p:spPr>
            <a:xfrm>
              <a:off x="6737720" y="3525025"/>
              <a:ext cx="218700" cy="132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54" name="Google Shape;554;p41"/>
            <p:cNvCxnSpPr>
              <a:stCxn id="550" idx="3"/>
            </p:cNvCxnSpPr>
            <p:nvPr/>
          </p:nvCxnSpPr>
          <p:spPr>
            <a:xfrm rot="10800000" flipH="1">
              <a:off x="6624994" y="4004828"/>
              <a:ext cx="1839900" cy="1866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55" name="Google Shape;555;p41"/>
            <p:cNvCxnSpPr>
              <a:stCxn id="556" idx="6"/>
            </p:cNvCxnSpPr>
            <p:nvPr/>
          </p:nvCxnSpPr>
          <p:spPr>
            <a:xfrm>
              <a:off x="9674189" y="3618778"/>
              <a:ext cx="70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57" name="Google Shape;557;p41"/>
            <p:cNvSpPr/>
            <p:nvPr/>
          </p:nvSpPr>
          <p:spPr>
            <a:xfrm>
              <a:off x="10461986" y="3206431"/>
              <a:ext cx="1454727" cy="762000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1,2</a:t>
              </a:r>
              <a:endParaRPr/>
            </a:p>
          </p:txBody>
        </p:sp>
        <p:cxnSp>
          <p:nvCxnSpPr>
            <p:cNvPr id="558" name="Google Shape;558;p41"/>
            <p:cNvCxnSpPr>
              <a:stCxn id="547" idx="3"/>
            </p:cNvCxnSpPr>
            <p:nvPr/>
          </p:nvCxnSpPr>
          <p:spPr>
            <a:xfrm>
              <a:off x="6737719" y="1502328"/>
              <a:ext cx="1875300" cy="170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56" name="Google Shape;556;p41"/>
            <p:cNvSpPr/>
            <p:nvPr/>
          </p:nvSpPr>
          <p:spPr>
            <a:xfrm>
              <a:off x="6958697" y="3237778"/>
              <a:ext cx="2715492" cy="7620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-1611"/>
              </a:stretch>
            </a:blip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dirty="0"/>
            </a:p>
          </p:txBody>
        </p:sp>
      </p:grpSp>
      <p:sp>
        <p:nvSpPr>
          <p:cNvPr id="559" name="Google Shape;559;p41"/>
          <p:cNvSpPr txBox="1"/>
          <p:nvPr/>
        </p:nvSpPr>
        <p:spPr>
          <a:xfrm>
            <a:off x="8921721" y="1640708"/>
            <a:ext cx="2743893" cy="8626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3225" t="-5794" r="-2764" b="-57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﻿Greedy Solution</a:t>
            </a:r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grpSp>
        <p:nvGrpSpPr>
          <p:cNvPr id="566" name="Google Shape;566;p42"/>
          <p:cNvGrpSpPr/>
          <p:nvPr/>
        </p:nvGrpSpPr>
        <p:grpSpPr>
          <a:xfrm>
            <a:off x="543593" y="1563072"/>
            <a:ext cx="974651" cy="862909"/>
            <a:chOff x="10788301" y="2539381"/>
            <a:chExt cx="974651" cy="862909"/>
          </a:xfrm>
        </p:grpSpPr>
        <p:pic>
          <p:nvPicPr>
            <p:cNvPr id="567" name="Google Shape;567;p42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42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572" name="Google Shape;572;p42"/>
          <p:cNvGrpSpPr/>
          <p:nvPr/>
        </p:nvGrpSpPr>
        <p:grpSpPr>
          <a:xfrm>
            <a:off x="581821" y="3686740"/>
            <a:ext cx="974651" cy="862909"/>
            <a:chOff x="10788301" y="2539381"/>
            <a:chExt cx="974651" cy="862909"/>
          </a:xfrm>
        </p:grpSpPr>
        <p:pic>
          <p:nvPicPr>
            <p:cNvPr id="573" name="Google Shape;573;p42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42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575" name="Google Shape;575;p42"/>
          <p:cNvGrpSpPr/>
          <p:nvPr/>
        </p:nvGrpSpPr>
        <p:grpSpPr>
          <a:xfrm>
            <a:off x="543593" y="5620444"/>
            <a:ext cx="974651" cy="862909"/>
            <a:chOff x="10788301" y="2539381"/>
            <a:chExt cx="974651" cy="862909"/>
          </a:xfrm>
        </p:grpSpPr>
        <p:pic>
          <p:nvPicPr>
            <p:cNvPr id="576" name="Google Shape;576;p42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2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sp>
        <p:nvSpPr>
          <p:cNvPr id="578" name="Google Shape;578;p42"/>
          <p:cNvSpPr txBox="1"/>
          <p:nvPr/>
        </p:nvSpPr>
        <p:spPr>
          <a:xfrm>
            <a:off x="832411" y="4443062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79" name="Google Shape;579;p42"/>
          <p:cNvSpPr txBox="1"/>
          <p:nvPr/>
        </p:nvSpPr>
        <p:spPr>
          <a:xfrm>
            <a:off x="1277777" y="1989634"/>
            <a:ext cx="1692002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0" name="Google Shape;580;p42"/>
          <p:cNvSpPr txBox="1"/>
          <p:nvPr/>
        </p:nvSpPr>
        <p:spPr>
          <a:xfrm>
            <a:off x="1387009" y="3023369"/>
            <a:ext cx="1692002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1" name="Google Shape;581;p42"/>
          <p:cNvSpPr txBox="1"/>
          <p:nvPr/>
        </p:nvSpPr>
        <p:spPr>
          <a:xfrm>
            <a:off x="1330234" y="4087984"/>
            <a:ext cx="1692002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2" name="Google Shape;582;p42"/>
          <p:cNvSpPr txBox="1"/>
          <p:nvPr/>
        </p:nvSpPr>
        <p:spPr>
          <a:xfrm>
            <a:off x="1387004" y="6014396"/>
            <a:ext cx="1692002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86" name="Google Shape;586;p42"/>
          <p:cNvGrpSpPr/>
          <p:nvPr/>
        </p:nvGrpSpPr>
        <p:grpSpPr>
          <a:xfrm>
            <a:off x="588625" y="2641264"/>
            <a:ext cx="974651" cy="862909"/>
            <a:chOff x="10788301" y="2539381"/>
            <a:chExt cx="974651" cy="862909"/>
          </a:xfrm>
        </p:grpSpPr>
        <p:pic>
          <p:nvPicPr>
            <p:cNvPr id="587" name="Google Shape;587;p42" descr="Databas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42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604" name="Google Shape;604;p42"/>
          <p:cNvGrpSpPr/>
          <p:nvPr/>
        </p:nvGrpSpPr>
        <p:grpSpPr>
          <a:xfrm>
            <a:off x="3493259" y="2087572"/>
            <a:ext cx="4004821" cy="2462077"/>
            <a:chOff x="5854959" y="1668017"/>
            <a:chExt cx="4004817" cy="753869"/>
          </a:xfrm>
        </p:grpSpPr>
        <p:sp>
          <p:nvSpPr>
            <p:cNvPr id="605" name="Google Shape;605;p42"/>
            <p:cNvSpPr/>
            <p:nvPr/>
          </p:nvSpPr>
          <p:spPr>
            <a:xfrm rot="16200000">
              <a:off x="7569401" y="131511"/>
              <a:ext cx="575933" cy="4004817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2"/>
            <p:cNvSpPr txBox="1"/>
            <p:nvPr/>
          </p:nvSpPr>
          <p:spPr>
            <a:xfrm>
              <a:off x="7054905" y="1668017"/>
              <a:ext cx="1604926" cy="14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Result Set</a:t>
              </a:r>
              <a:endParaRPr dirty="0"/>
            </a:p>
          </p:txBody>
        </p:sp>
      </p:grpSp>
      <p:grpSp>
        <p:nvGrpSpPr>
          <p:cNvPr id="607" name="Google Shape;607;p42"/>
          <p:cNvGrpSpPr/>
          <p:nvPr/>
        </p:nvGrpSpPr>
        <p:grpSpPr>
          <a:xfrm>
            <a:off x="583993" y="2645108"/>
            <a:ext cx="974651" cy="862909"/>
            <a:chOff x="10788301" y="2539381"/>
            <a:chExt cx="974651" cy="862909"/>
          </a:xfrm>
        </p:grpSpPr>
        <p:pic>
          <p:nvPicPr>
            <p:cNvPr id="608" name="Google Shape;608;p42" descr="Databas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42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sp>
        <p:nvSpPr>
          <p:cNvPr id="619" name="Google Shape;619;p42"/>
          <p:cNvSpPr txBox="1"/>
          <p:nvPr/>
        </p:nvSpPr>
        <p:spPr>
          <a:xfrm>
            <a:off x="10224662" y="254923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821600" y="4443062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621" name="Google Shape;621;p42"/>
          <p:cNvSpPr txBox="1"/>
          <p:nvPr/>
        </p:nvSpPr>
        <p:spPr>
          <a:xfrm>
            <a:off x="8737600" y="1248240"/>
            <a:ext cx="2743893" cy="83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3686" t="-5969" r="-2303" b="-89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" name="Google Shape;572;p42">
            <a:extLst>
              <a:ext uri="{FF2B5EF4-FFF2-40B4-BE49-F238E27FC236}">
                <a16:creationId xmlns:a16="http://schemas.microsoft.com/office/drawing/2014/main" id="{AF63FD73-F416-03DD-4E3C-364A19B3E615}"/>
              </a:ext>
            </a:extLst>
          </p:cNvPr>
          <p:cNvGrpSpPr/>
          <p:nvPr/>
        </p:nvGrpSpPr>
        <p:grpSpPr>
          <a:xfrm>
            <a:off x="581821" y="3705879"/>
            <a:ext cx="974651" cy="862909"/>
            <a:chOff x="10788301" y="2539381"/>
            <a:chExt cx="974651" cy="862909"/>
          </a:xfrm>
        </p:grpSpPr>
        <p:pic>
          <p:nvPicPr>
            <p:cNvPr id="3" name="Google Shape;573;p42" descr="Database">
              <a:extLst>
                <a:ext uri="{FF2B5EF4-FFF2-40B4-BE49-F238E27FC236}">
                  <a16:creationId xmlns:a16="http://schemas.microsoft.com/office/drawing/2014/main" id="{BE88FDCE-DAD5-4325-EE9F-8D0D5BF052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74;p42">
              <a:extLst>
                <a:ext uri="{FF2B5EF4-FFF2-40B4-BE49-F238E27FC236}">
                  <a16:creationId xmlns:a16="http://schemas.microsoft.com/office/drawing/2014/main" id="{4F996F90-40B4-C3A2-5811-A23C0BB24C63}"/>
                </a:ext>
              </a:extLst>
            </p:cNvPr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5" name="Google Shape;575;p42">
            <a:extLst>
              <a:ext uri="{FF2B5EF4-FFF2-40B4-BE49-F238E27FC236}">
                <a16:creationId xmlns:a16="http://schemas.microsoft.com/office/drawing/2014/main" id="{C559345F-29CC-0792-8A15-FBFFD21C370A}"/>
              </a:ext>
            </a:extLst>
          </p:cNvPr>
          <p:cNvGrpSpPr/>
          <p:nvPr/>
        </p:nvGrpSpPr>
        <p:grpSpPr>
          <a:xfrm>
            <a:off x="543593" y="5602080"/>
            <a:ext cx="974651" cy="862909"/>
            <a:chOff x="10788301" y="2539381"/>
            <a:chExt cx="974651" cy="862909"/>
          </a:xfrm>
        </p:grpSpPr>
        <p:pic>
          <p:nvPicPr>
            <p:cNvPr id="6" name="Google Shape;576;p42" descr="Database">
              <a:extLst>
                <a:ext uri="{FF2B5EF4-FFF2-40B4-BE49-F238E27FC236}">
                  <a16:creationId xmlns:a16="http://schemas.microsoft.com/office/drawing/2014/main" id="{4C4C3A54-63FE-BD2D-A805-781DA91B3AA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77;p42">
              <a:extLst>
                <a:ext uri="{FF2B5EF4-FFF2-40B4-BE49-F238E27FC236}">
                  <a16:creationId xmlns:a16="http://schemas.microsoft.com/office/drawing/2014/main" id="{A3738C40-B26D-4DF1-68CE-EC9E44198935}"/>
                </a:ext>
              </a:extLst>
            </p:cNvPr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grpSp>
        <p:nvGrpSpPr>
          <p:cNvPr id="8" name="Google Shape;566;p42">
            <a:extLst>
              <a:ext uri="{FF2B5EF4-FFF2-40B4-BE49-F238E27FC236}">
                <a16:creationId xmlns:a16="http://schemas.microsoft.com/office/drawing/2014/main" id="{8CD8E505-E371-3AE3-3B6F-69AEEDA736AC}"/>
              </a:ext>
            </a:extLst>
          </p:cNvPr>
          <p:cNvGrpSpPr/>
          <p:nvPr/>
        </p:nvGrpSpPr>
        <p:grpSpPr>
          <a:xfrm>
            <a:off x="543044" y="1563072"/>
            <a:ext cx="974651" cy="862909"/>
            <a:chOff x="10788301" y="2539381"/>
            <a:chExt cx="974651" cy="862909"/>
          </a:xfrm>
        </p:grpSpPr>
        <p:pic>
          <p:nvPicPr>
            <p:cNvPr id="9" name="Google Shape;567;p42" descr="Database">
              <a:extLst>
                <a:ext uri="{FF2B5EF4-FFF2-40B4-BE49-F238E27FC236}">
                  <a16:creationId xmlns:a16="http://schemas.microsoft.com/office/drawing/2014/main" id="{57E84AC9-A771-45F7-A850-61D77D201BB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568;p42">
              <a:extLst>
                <a:ext uri="{FF2B5EF4-FFF2-40B4-BE49-F238E27FC236}">
                  <a16:creationId xmlns:a16="http://schemas.microsoft.com/office/drawing/2014/main" id="{7FA28F72-B210-55BF-BA1D-73504C3EC232}"/>
                </a:ext>
              </a:extLst>
            </p:cNvPr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B56472-4A98-035C-8F1F-46257D19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991745"/>
            <a:ext cx="1234856" cy="12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578AD9D-0D48-0316-F614-1D2E7BA8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116" y="3204103"/>
            <a:ext cx="719724" cy="71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C0F59F9-4ED8-E22D-3776-2D83B8582125}"/>
              </a:ext>
            </a:extLst>
          </p:cNvPr>
          <p:cNvCxnSpPr>
            <a:cxnSpLocks/>
            <a:stCxn id="605" idx="1"/>
            <a:endCxn id="5122" idx="2"/>
          </p:cNvCxnSpPr>
          <p:nvPr/>
        </p:nvCxnSpPr>
        <p:spPr>
          <a:xfrm rot="5400000" flipH="1" flipV="1">
            <a:off x="6927836" y="2794435"/>
            <a:ext cx="323049" cy="3187381"/>
          </a:xfrm>
          <a:prstGeom prst="curvedConnector3">
            <a:avLst>
              <a:gd name="adj1" fmla="val -39948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5E08B16-85B3-884A-BE14-36F997249E1C}"/>
              </a:ext>
            </a:extLst>
          </p:cNvPr>
          <p:cNvSpPr/>
          <p:nvPr/>
        </p:nvSpPr>
        <p:spPr>
          <a:xfrm>
            <a:off x="9428064" y="3504173"/>
            <a:ext cx="1120193" cy="1825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7" name="Google Shape;620;p42">
            <a:extLst>
              <a:ext uri="{FF2B5EF4-FFF2-40B4-BE49-F238E27FC236}">
                <a16:creationId xmlns:a16="http://schemas.microsoft.com/office/drawing/2014/main" id="{BE905277-9B89-CA48-8CD1-812463E49E7E}"/>
              </a:ext>
            </a:extLst>
          </p:cNvPr>
          <p:cNvSpPr txBox="1"/>
          <p:nvPr/>
        </p:nvSpPr>
        <p:spPr>
          <a:xfrm rot="5400000">
            <a:off x="5168659" y="3047510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02963 L 0.25716 0.0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8 0.02824 L 0.25677 -0.290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8 0.01875 L 0.45703 0.216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59" y="990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  <p:grpSp>
        <p:nvGrpSpPr>
          <p:cNvPr id="627" name="Google Shape;627;p43"/>
          <p:cNvGrpSpPr/>
          <p:nvPr/>
        </p:nvGrpSpPr>
        <p:grpSpPr>
          <a:xfrm>
            <a:off x="532984" y="2230246"/>
            <a:ext cx="1338351" cy="1533921"/>
            <a:chOff x="9609488" y="2617955"/>
            <a:chExt cx="1338351" cy="1533921"/>
          </a:xfrm>
        </p:grpSpPr>
        <p:pic>
          <p:nvPicPr>
            <p:cNvPr id="628" name="Google Shape;628;p43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43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630" name="Google Shape;630;p43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631" name="Google Shape;631;p43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1887808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2927666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3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4159378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3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5301674"/>
            <a:ext cx="528810" cy="473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3"/>
          <p:cNvSpPr txBox="1"/>
          <p:nvPr/>
        </p:nvSpPr>
        <p:spPr>
          <a:xfrm>
            <a:off x="4562746" y="1963854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=0.05</a:t>
            </a:r>
            <a:endParaRPr/>
          </a:p>
        </p:txBody>
      </p:sp>
      <p:sp>
        <p:nvSpPr>
          <p:cNvPr id="636" name="Google Shape;636;p43"/>
          <p:cNvSpPr txBox="1"/>
          <p:nvPr/>
        </p:nvSpPr>
        <p:spPr>
          <a:xfrm>
            <a:off x="4562354" y="2925788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</a:t>
            </a:r>
            <a:endParaRPr/>
          </a:p>
        </p:txBody>
      </p:sp>
      <p:sp>
        <p:nvSpPr>
          <p:cNvPr id="637" name="Google Shape;637;p43"/>
          <p:cNvSpPr txBox="1"/>
          <p:nvPr/>
        </p:nvSpPr>
        <p:spPr>
          <a:xfrm>
            <a:off x="4562350" y="4199604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638" name="Google Shape;638;p43"/>
          <p:cNvSpPr txBox="1"/>
          <p:nvPr/>
        </p:nvSpPr>
        <p:spPr>
          <a:xfrm>
            <a:off x="4583782" y="5298642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grpSp>
        <p:nvGrpSpPr>
          <p:cNvPr id="639" name="Google Shape;639;p43"/>
          <p:cNvGrpSpPr/>
          <p:nvPr/>
        </p:nvGrpSpPr>
        <p:grpSpPr>
          <a:xfrm>
            <a:off x="366491" y="3830836"/>
            <a:ext cx="851515" cy="795010"/>
            <a:chOff x="1475932" y="3982325"/>
            <a:chExt cx="851515" cy="795010"/>
          </a:xfrm>
        </p:grpSpPr>
        <p:pic>
          <p:nvPicPr>
            <p:cNvPr id="640" name="Google Shape;640;p43" descr="Documen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8585" y="3982325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43"/>
            <p:cNvSpPr txBox="1"/>
            <p:nvPr/>
          </p:nvSpPr>
          <p:spPr>
            <a:xfrm>
              <a:off x="1475932" y="4408003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 MB</a:t>
              </a:r>
              <a:endParaRPr/>
            </a:p>
          </p:txBody>
        </p:sp>
      </p:grpSp>
      <p:grpSp>
        <p:nvGrpSpPr>
          <p:cNvPr id="642" name="Google Shape;642;p43"/>
          <p:cNvGrpSpPr/>
          <p:nvPr/>
        </p:nvGrpSpPr>
        <p:grpSpPr>
          <a:xfrm>
            <a:off x="232372" y="4797634"/>
            <a:ext cx="851515" cy="793786"/>
            <a:chOff x="1385273" y="4840808"/>
            <a:chExt cx="851515" cy="793786"/>
          </a:xfrm>
        </p:grpSpPr>
        <p:pic>
          <p:nvPicPr>
            <p:cNvPr id="643" name="Google Shape;643;p43" descr="Documen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8585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43"/>
            <p:cNvSpPr txBox="1"/>
            <p:nvPr/>
          </p:nvSpPr>
          <p:spPr>
            <a:xfrm>
              <a:off x="1385273" y="5265262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grpSp>
        <p:nvGrpSpPr>
          <p:cNvPr id="645" name="Google Shape;645;p43"/>
          <p:cNvGrpSpPr/>
          <p:nvPr/>
        </p:nvGrpSpPr>
        <p:grpSpPr>
          <a:xfrm>
            <a:off x="1377838" y="3792180"/>
            <a:ext cx="851515" cy="867949"/>
            <a:chOff x="1377838" y="3792180"/>
            <a:chExt cx="851515" cy="867949"/>
          </a:xfrm>
        </p:grpSpPr>
        <p:pic>
          <p:nvPicPr>
            <p:cNvPr id="646" name="Google Shape;646;p43" descr="Docu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87848" y="3792180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43"/>
            <p:cNvSpPr txBox="1"/>
            <p:nvPr/>
          </p:nvSpPr>
          <p:spPr>
            <a:xfrm>
              <a:off x="1377838" y="4290797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MB</a:t>
              </a:r>
              <a:endParaRPr/>
            </a:p>
          </p:txBody>
        </p:sp>
      </p:grpSp>
      <p:grpSp>
        <p:nvGrpSpPr>
          <p:cNvPr id="648" name="Google Shape;648;p43"/>
          <p:cNvGrpSpPr/>
          <p:nvPr/>
        </p:nvGrpSpPr>
        <p:grpSpPr>
          <a:xfrm>
            <a:off x="1345690" y="4826675"/>
            <a:ext cx="851515" cy="813728"/>
            <a:chOff x="2033438" y="4840808"/>
            <a:chExt cx="851515" cy="813728"/>
          </a:xfrm>
        </p:grpSpPr>
        <p:pic>
          <p:nvPicPr>
            <p:cNvPr id="649" name="Google Shape;649;p43" descr="Document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289342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43"/>
            <p:cNvSpPr txBox="1"/>
            <p:nvPr/>
          </p:nvSpPr>
          <p:spPr>
            <a:xfrm>
              <a:off x="2033438" y="5285204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grpSp>
        <p:nvGrpSpPr>
          <p:cNvPr id="651" name="Google Shape;651;p43"/>
          <p:cNvGrpSpPr/>
          <p:nvPr/>
        </p:nvGrpSpPr>
        <p:grpSpPr>
          <a:xfrm>
            <a:off x="6023917" y="1963854"/>
            <a:ext cx="851515" cy="794455"/>
            <a:chOff x="7142305" y="2121113"/>
            <a:chExt cx="851515" cy="794455"/>
          </a:xfrm>
        </p:grpSpPr>
        <p:pic>
          <p:nvPicPr>
            <p:cNvPr id="652" name="Google Shape;652;p43" descr="Documen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03899" y="2121113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3"/>
            <p:cNvSpPr txBox="1"/>
            <p:nvPr/>
          </p:nvSpPr>
          <p:spPr>
            <a:xfrm>
              <a:off x="7142305" y="2546236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 MB</a:t>
              </a:r>
              <a:endParaRPr dirty="0"/>
            </a:p>
          </p:txBody>
        </p:sp>
      </p:grpSp>
      <p:grpSp>
        <p:nvGrpSpPr>
          <p:cNvPr id="654" name="Google Shape;654;p43"/>
          <p:cNvGrpSpPr/>
          <p:nvPr/>
        </p:nvGrpSpPr>
        <p:grpSpPr>
          <a:xfrm>
            <a:off x="6023917" y="3005270"/>
            <a:ext cx="851515" cy="819823"/>
            <a:chOff x="6014970" y="2991492"/>
            <a:chExt cx="851515" cy="819823"/>
          </a:xfrm>
        </p:grpSpPr>
        <p:pic>
          <p:nvPicPr>
            <p:cNvPr id="655" name="Google Shape;655;p43" descr="Docu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10182" y="2991492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43"/>
            <p:cNvSpPr txBox="1"/>
            <p:nvPr/>
          </p:nvSpPr>
          <p:spPr>
            <a:xfrm>
              <a:off x="6014970" y="3441983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MB</a:t>
              </a:r>
              <a:endParaRPr dirty="0"/>
            </a:p>
          </p:txBody>
        </p:sp>
      </p:grpSp>
      <p:grpSp>
        <p:nvGrpSpPr>
          <p:cNvPr id="657" name="Google Shape;657;p43"/>
          <p:cNvGrpSpPr/>
          <p:nvPr/>
        </p:nvGrpSpPr>
        <p:grpSpPr>
          <a:xfrm>
            <a:off x="5808447" y="4119005"/>
            <a:ext cx="851515" cy="793786"/>
            <a:chOff x="1385273" y="4840808"/>
            <a:chExt cx="851515" cy="793786"/>
          </a:xfrm>
        </p:grpSpPr>
        <p:pic>
          <p:nvPicPr>
            <p:cNvPr id="658" name="Google Shape;658;p43" descr="Documen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8585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43"/>
            <p:cNvSpPr txBox="1"/>
            <p:nvPr/>
          </p:nvSpPr>
          <p:spPr>
            <a:xfrm>
              <a:off x="1385273" y="5265262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grpSp>
        <p:nvGrpSpPr>
          <p:cNvPr id="660" name="Google Shape;660;p43"/>
          <p:cNvGrpSpPr/>
          <p:nvPr/>
        </p:nvGrpSpPr>
        <p:grpSpPr>
          <a:xfrm>
            <a:off x="5963226" y="5299329"/>
            <a:ext cx="851515" cy="813728"/>
            <a:chOff x="2033438" y="4840808"/>
            <a:chExt cx="851515" cy="813728"/>
          </a:xfrm>
        </p:grpSpPr>
        <p:pic>
          <p:nvPicPr>
            <p:cNvPr id="661" name="Google Shape;661;p43" descr="Document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289342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43"/>
            <p:cNvSpPr txBox="1"/>
            <p:nvPr/>
          </p:nvSpPr>
          <p:spPr>
            <a:xfrm>
              <a:off x="2033438" y="5285204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sp>
        <p:nvSpPr>
          <p:cNvPr id="663" name="Google Shape;663;p43"/>
          <p:cNvSpPr/>
          <p:nvPr/>
        </p:nvSpPr>
        <p:spPr>
          <a:xfrm>
            <a:off x="5458753" y="2976893"/>
            <a:ext cx="531670" cy="475604"/>
          </a:xfrm>
          <a:prstGeom prst="lightningBolt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5463061" y="4144472"/>
            <a:ext cx="531670" cy="475604"/>
          </a:xfrm>
          <a:prstGeom prst="lightningBolt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5487775" y="5350899"/>
            <a:ext cx="531670" cy="475604"/>
          </a:xfrm>
          <a:prstGeom prst="lightningBolt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3"/>
          <p:cNvSpPr/>
          <p:nvPr/>
        </p:nvSpPr>
        <p:spPr>
          <a:xfrm>
            <a:off x="4302187" y="4009353"/>
            <a:ext cx="2844801" cy="2167559"/>
          </a:xfrm>
          <a:prstGeom prst="rect">
            <a:avLst/>
          </a:prstGeom>
          <a:solidFill>
            <a:srgbClr val="00206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 txBox="1"/>
          <p:nvPr/>
        </p:nvSpPr>
        <p:spPr>
          <a:xfrm>
            <a:off x="5963226" y="1156574"/>
            <a:ext cx="6332952" cy="168770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1492" b="-14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668" name="Google Shape;668;p43"/>
          <p:cNvSpPr txBox="1"/>
          <p:nvPr/>
        </p:nvSpPr>
        <p:spPr>
          <a:xfrm>
            <a:off x="7896334" y="4018989"/>
            <a:ext cx="3191899" cy="46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393" t="-10808" r="-1974" b="-2702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B6559-D977-8F32-9581-8E03F9B9D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4" name="Google Shape;674;p44">
            <a:extLst>
              <a:ext uri="{FF2B5EF4-FFF2-40B4-BE49-F238E27FC236}">
                <a16:creationId xmlns:a16="http://schemas.microsoft.com/office/drawing/2014/main" id="{B73BA793-7439-A255-D7BA-2DF63CC3975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395" y="2057401"/>
            <a:ext cx="5256526" cy="347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5;p44">
            <a:extLst>
              <a:ext uri="{FF2B5EF4-FFF2-40B4-BE49-F238E27FC236}">
                <a16:creationId xmlns:a16="http://schemas.microsoft.com/office/drawing/2014/main" id="{E284D274-EFF5-3A3A-AEA1-50C7CD74A23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874" y="2057400"/>
            <a:ext cx="5256526" cy="347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7;p44">
            <a:extLst>
              <a:ext uri="{FF2B5EF4-FFF2-40B4-BE49-F238E27FC236}">
                <a16:creationId xmlns:a16="http://schemas.microsoft.com/office/drawing/2014/main" id="{352F5A5B-4DEC-6932-A01C-3D6F16581E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6360" y="1551214"/>
            <a:ext cx="6679240" cy="40907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73;p44">
            <a:extLst>
              <a:ext uri="{FF2B5EF4-FFF2-40B4-BE49-F238E27FC236}">
                <a16:creationId xmlns:a16="http://schemas.microsoft.com/office/drawing/2014/main" id="{EC04AD8E-E506-9244-9F7F-4497BB0B56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﻿Comparison of  Brute Force and Greedy algorithms</a:t>
            </a:r>
            <a:endParaRPr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BA00DF-36D1-C4A8-8ECE-540D3DF70AD5}"/>
              </a:ext>
            </a:extLst>
          </p:cNvPr>
          <p:cNvSpPr/>
          <p:nvPr/>
        </p:nvSpPr>
        <p:spPr>
          <a:xfrm>
            <a:off x="6858000" y="4294414"/>
            <a:ext cx="1061357" cy="1012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0EB7B5-E8C5-5D2B-A30E-1D4D30B0C2A4}"/>
              </a:ext>
            </a:extLst>
          </p:cNvPr>
          <p:cNvSpPr/>
          <p:nvPr/>
        </p:nvSpPr>
        <p:spPr>
          <a:xfrm>
            <a:off x="10346872" y="2571750"/>
            <a:ext cx="1264557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5919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11836 -0.217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-10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59857 0.1608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35" y="8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DCF5-843F-9B6A-E972-CDDFE655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 Ratio</a:t>
            </a:r>
            <a:endParaRPr lang="en-B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A32B8-FC11-8265-842F-D177061EA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D422B-A956-4701-07AE-515EE71F39CC}"/>
                  </a:ext>
                </a:extLst>
              </p:cNvPr>
              <p:cNvSpPr txBox="1"/>
              <p:nvPr/>
            </p:nvSpPr>
            <p:spPr>
              <a:xfrm>
                <a:off x="2907787" y="2368140"/>
                <a:ext cx="6376426" cy="779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Improvement Ratio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𝑛𝑜𝑛𝑒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𝑑𝑒𝑠𝑖𝑟𝑒𝑑</m:t>
                            </m:r>
                          </m:sub>
                        </m:sSub>
                      </m:den>
                    </m:f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</m:oMath>
                </a14:m>
                <a:endParaRPr lang="en-BD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D422B-A956-4701-07AE-515EE71F3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787" y="2368140"/>
                <a:ext cx="6376426" cy="779252"/>
              </a:xfrm>
              <a:prstGeom prst="rect">
                <a:avLst/>
              </a:prstGeom>
              <a:blipFill>
                <a:blip r:embed="rId2"/>
                <a:stretch>
                  <a:fillRect l="-1984" b="-8065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440016-4412-32C5-37BA-55761B470D80}"/>
              </a:ext>
            </a:extLst>
          </p:cNvPr>
          <p:cNvSpPr txBox="1"/>
          <p:nvPr/>
        </p:nvSpPr>
        <p:spPr>
          <a:xfrm>
            <a:off x="2401601" y="3788367"/>
            <a:ext cx="83099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improvement ratio leads to an increase in the coverage ratio for all disk types.</a:t>
            </a:r>
            <a:endParaRPr lang="en-GB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Consequently I/O save ratio decreases.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3517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538D-024E-2944-3678-3217CACA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Coverage Ratio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952C4-E1A7-E4D8-6EDF-E8673D27D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43357-58D2-6785-324E-6628679B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6" y="1605870"/>
            <a:ext cx="5736774" cy="3824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736E8-1645-93E4-E0DE-0006BB72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76" y="1605870"/>
            <a:ext cx="5486398" cy="3657599"/>
          </a:xfrm>
          <a:prstGeom prst="rect">
            <a:avLst/>
          </a:prstGeom>
        </p:spPr>
      </p:pic>
      <p:sp>
        <p:nvSpPr>
          <p:cNvPr id="10" name="Google Shape;406;p37">
            <a:extLst>
              <a:ext uri="{FF2B5EF4-FFF2-40B4-BE49-F238E27FC236}">
                <a16:creationId xmlns:a16="http://schemas.microsoft.com/office/drawing/2014/main" id="{7BD68B45-769D-D77F-3297-14247A787245}"/>
              </a:ext>
            </a:extLst>
          </p:cNvPr>
          <p:cNvSpPr txBox="1"/>
          <p:nvPr/>
        </p:nvSpPr>
        <p:spPr>
          <a:xfrm>
            <a:off x="2052873" y="5754005"/>
            <a:ext cx="23494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Batch </a:t>
            </a:r>
            <a:r>
              <a:rPr lang="en-GB" sz="2400" dirty="0">
                <a:solidFill>
                  <a:srgbClr val="00B050"/>
                </a:solidFill>
              </a:rPr>
              <a:t>Workload</a:t>
            </a:r>
            <a:endParaRPr sz="2400" dirty="0">
              <a:solidFill>
                <a:srgbClr val="00B050"/>
              </a:solidFill>
            </a:endParaRPr>
          </a:p>
        </p:txBody>
      </p:sp>
      <p:sp>
        <p:nvSpPr>
          <p:cNvPr id="11" name="Google Shape;406;p37">
            <a:extLst>
              <a:ext uri="{FF2B5EF4-FFF2-40B4-BE49-F238E27FC236}">
                <a16:creationId xmlns:a16="http://schemas.microsoft.com/office/drawing/2014/main" id="{5D16A44E-9E6C-88DF-93EF-461E58A5AD06}"/>
              </a:ext>
            </a:extLst>
          </p:cNvPr>
          <p:cNvSpPr txBox="1"/>
          <p:nvPr/>
        </p:nvSpPr>
        <p:spPr>
          <a:xfrm>
            <a:off x="7952015" y="5754005"/>
            <a:ext cx="3102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Streaming Workload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E7B28-47EA-8A33-6C17-2D63672ED1A4}"/>
              </a:ext>
            </a:extLst>
          </p:cNvPr>
          <p:cNvSpPr/>
          <p:nvPr/>
        </p:nvSpPr>
        <p:spPr>
          <a:xfrm>
            <a:off x="2302329" y="2432957"/>
            <a:ext cx="751114" cy="881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5FDB52-7E70-D531-8E37-ACB489209615}"/>
              </a:ext>
            </a:extLst>
          </p:cNvPr>
          <p:cNvSpPr/>
          <p:nvPr/>
        </p:nvSpPr>
        <p:spPr>
          <a:xfrm>
            <a:off x="8235046" y="2124756"/>
            <a:ext cx="665840" cy="8817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9F8BC-50A0-9DB7-3F89-D922DB561A33}"/>
              </a:ext>
            </a:extLst>
          </p:cNvPr>
          <p:cNvCxnSpPr/>
          <p:nvPr/>
        </p:nvCxnSpPr>
        <p:spPr>
          <a:xfrm flipH="1">
            <a:off x="3053443" y="1436914"/>
            <a:ext cx="2922814" cy="1289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B0226F-48D9-17A7-D279-D6732E998384}"/>
              </a:ext>
            </a:extLst>
          </p:cNvPr>
          <p:cNvCxnSpPr>
            <a:cxnSpLocks/>
          </p:cNvCxnSpPr>
          <p:nvPr/>
        </p:nvCxnSpPr>
        <p:spPr>
          <a:xfrm>
            <a:off x="5976257" y="1436914"/>
            <a:ext cx="2383972" cy="806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1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708B-8819-E7C7-6942-011F2391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I/</a:t>
            </a:r>
            <a:r>
              <a:rPr lang="en-GB" dirty="0"/>
              <a:t>O</a:t>
            </a:r>
            <a:r>
              <a:rPr lang="en-BD" dirty="0"/>
              <a:t> Overhead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43C0-E5EE-6EA5-04FA-6A06DA547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12B65-4E3A-06BC-4E81-617AB235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9998"/>
            <a:ext cx="5682342" cy="378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CB04B-BCF4-E318-44FF-A9556982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6" y="1799998"/>
            <a:ext cx="5682342" cy="3788228"/>
          </a:xfrm>
          <a:prstGeom prst="rect">
            <a:avLst/>
          </a:prstGeom>
        </p:spPr>
      </p:pic>
      <p:sp>
        <p:nvSpPr>
          <p:cNvPr id="8" name="Google Shape;406;p37">
            <a:extLst>
              <a:ext uri="{FF2B5EF4-FFF2-40B4-BE49-F238E27FC236}">
                <a16:creationId xmlns:a16="http://schemas.microsoft.com/office/drawing/2014/main" id="{C73E38C9-0701-02B9-41CF-55BE82C07E91}"/>
              </a:ext>
            </a:extLst>
          </p:cNvPr>
          <p:cNvSpPr txBox="1"/>
          <p:nvPr/>
        </p:nvSpPr>
        <p:spPr>
          <a:xfrm>
            <a:off x="2052873" y="5875892"/>
            <a:ext cx="23494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Batch </a:t>
            </a:r>
            <a:r>
              <a:rPr lang="en-GB" sz="2400" dirty="0">
                <a:solidFill>
                  <a:srgbClr val="00B050"/>
                </a:solidFill>
              </a:rPr>
              <a:t>Workload</a:t>
            </a:r>
            <a:endParaRPr sz="2400" dirty="0">
              <a:solidFill>
                <a:srgbClr val="00B050"/>
              </a:solidFill>
            </a:endParaRPr>
          </a:p>
        </p:txBody>
      </p:sp>
      <p:sp>
        <p:nvSpPr>
          <p:cNvPr id="9" name="Google Shape;406;p37">
            <a:extLst>
              <a:ext uri="{FF2B5EF4-FFF2-40B4-BE49-F238E27FC236}">
                <a16:creationId xmlns:a16="http://schemas.microsoft.com/office/drawing/2014/main" id="{BC4588B0-C9BF-F583-BFFB-B3F7298B54EF}"/>
              </a:ext>
            </a:extLst>
          </p:cNvPr>
          <p:cNvSpPr txBox="1"/>
          <p:nvPr/>
        </p:nvSpPr>
        <p:spPr>
          <a:xfrm>
            <a:off x="7952015" y="5875892"/>
            <a:ext cx="3102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Streaming Workload</a:t>
            </a:r>
            <a:endParaRPr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3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Error is Inevitable</a:t>
            </a:r>
            <a:endParaRPr dirty="0"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44" name="Google Shape;144;p17" descr="Hard Disk Driv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4469" y="1914524"/>
            <a:ext cx="3980707" cy="264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663147" y="1458502"/>
            <a:ext cx="7054831" cy="4524315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 drives use Error Correcting Code (ECC) to detect and recover from errors.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a non-negligible portion of errors skips ECC, ﻿referred to as </a:t>
            </a:r>
            <a:r>
              <a:rPr lang="en-GB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Uncorrectable Errors (UE)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﻿Uncorrectable errors take place once in every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(125GB)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(125TB) 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 of I/O operation.</a:t>
            </a:r>
            <a:endParaRPr dirty="0"/>
          </a:p>
          <a:p>
            <a:pPr marL="285730" marR="0" lvl="0" indent="-1333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20-57%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disks in Google and Facebook data centers experienced one UE in their lifetime.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7"/>
          <p:cNvSpPr txBox="1">
            <a:spLocks noGrp="1"/>
          </p:cNvSpPr>
          <p:nvPr>
            <p:ph type="title"/>
          </p:nvPr>
        </p:nvSpPr>
        <p:spPr>
          <a:xfrm>
            <a:off x="1168400" y="3048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3600" dirty="0"/>
              <a:t>Overhead Analysis on Production File Systems</a:t>
            </a:r>
            <a:endParaRPr sz="3600" dirty="0"/>
          </a:p>
        </p:txBody>
      </p:sp>
      <p:sp>
        <p:nvSpPr>
          <p:cNvPr id="701" name="Google Shape;701;p4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59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6339-5145-67D2-98EE-999ECA2B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probabilistic write verification</a:t>
            </a:r>
            <a:endParaRPr lang="en-B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8FD42-EF1D-2002-9FC6-FC39BBC8A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F2609-2688-FFFD-9321-D0C619A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07" y="1313391"/>
            <a:ext cx="3763736" cy="2509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76B21-05CF-5553-5473-A7185F05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35" y="1271133"/>
            <a:ext cx="3763737" cy="2509158"/>
          </a:xfrm>
          <a:prstGeom prst="rect">
            <a:avLst/>
          </a:prstGeom>
        </p:spPr>
      </p:pic>
      <p:sp>
        <p:nvSpPr>
          <p:cNvPr id="22" name="Google Shape;406;p37">
            <a:extLst>
              <a:ext uri="{FF2B5EF4-FFF2-40B4-BE49-F238E27FC236}">
                <a16:creationId xmlns:a16="http://schemas.microsoft.com/office/drawing/2014/main" id="{26895D18-FA9B-3E1B-1EB1-0B0509F0DCAC}"/>
              </a:ext>
            </a:extLst>
          </p:cNvPr>
          <p:cNvSpPr txBox="1"/>
          <p:nvPr/>
        </p:nvSpPr>
        <p:spPr>
          <a:xfrm rot="16200000">
            <a:off x="4487568" y="2207149"/>
            <a:ext cx="1328199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Darwin</a:t>
            </a:r>
            <a:endParaRPr sz="2400" dirty="0">
              <a:solidFill>
                <a:srgbClr val="00B050"/>
              </a:solidFill>
            </a:endParaRPr>
          </a:p>
        </p:txBody>
      </p:sp>
      <p:sp>
        <p:nvSpPr>
          <p:cNvPr id="24" name="Google Shape;406;p37">
            <a:extLst>
              <a:ext uri="{FF2B5EF4-FFF2-40B4-BE49-F238E27FC236}">
                <a16:creationId xmlns:a16="http://schemas.microsoft.com/office/drawing/2014/main" id="{3C8B489B-5C2E-D075-E11E-CB6D5EE3E4C0}"/>
              </a:ext>
            </a:extLst>
          </p:cNvPr>
          <p:cNvSpPr txBox="1"/>
          <p:nvPr/>
        </p:nvSpPr>
        <p:spPr>
          <a:xfrm rot="16200000">
            <a:off x="9565710" y="2049202"/>
            <a:ext cx="1618579" cy="14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Expanse</a:t>
            </a:r>
            <a:endParaRPr sz="2400" dirty="0">
              <a:solidFill>
                <a:srgbClr val="00B05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3EB646-4F54-559A-F241-661B865151BF}"/>
              </a:ext>
            </a:extLst>
          </p:cNvPr>
          <p:cNvGrpSpPr/>
          <p:nvPr/>
        </p:nvGrpSpPr>
        <p:grpSpPr>
          <a:xfrm>
            <a:off x="1239157" y="4060976"/>
            <a:ext cx="3928842" cy="2416024"/>
            <a:chOff x="1239157" y="4060976"/>
            <a:chExt cx="3928842" cy="24160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538A97-7A0B-B009-BA0E-EB503267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157" y="4060976"/>
              <a:ext cx="3624037" cy="2416024"/>
            </a:xfrm>
            <a:prstGeom prst="rect">
              <a:avLst/>
            </a:prstGeom>
          </p:spPr>
        </p:pic>
        <p:sp>
          <p:nvSpPr>
            <p:cNvPr id="25" name="Google Shape;406;p37">
              <a:extLst>
                <a:ext uri="{FF2B5EF4-FFF2-40B4-BE49-F238E27FC236}">
                  <a16:creationId xmlns:a16="http://schemas.microsoft.com/office/drawing/2014/main" id="{4ACAF48A-7C48-536A-DFF8-241DED569C31}"/>
                </a:ext>
              </a:extLst>
            </p:cNvPr>
            <p:cNvSpPr txBox="1"/>
            <p:nvPr/>
          </p:nvSpPr>
          <p:spPr>
            <a:xfrm rot="16200000">
              <a:off x="4430421" y="4923135"/>
              <a:ext cx="1328199" cy="1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GB" sz="2400" dirty="0">
                  <a:solidFill>
                    <a:srgbClr val="00B050"/>
                  </a:solidFill>
                </a:rPr>
                <a:t>Campus Cluster</a:t>
              </a:r>
              <a:endParaRPr sz="2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C9FACD-507A-2714-3A1B-DE40D2E2911D}"/>
              </a:ext>
            </a:extLst>
          </p:cNvPr>
          <p:cNvGrpSpPr/>
          <p:nvPr/>
        </p:nvGrpSpPr>
        <p:grpSpPr>
          <a:xfrm>
            <a:off x="6617607" y="4146550"/>
            <a:ext cx="3845390" cy="2336800"/>
            <a:chOff x="6617607" y="4146550"/>
            <a:chExt cx="3845390" cy="23368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BB33F9-4576-0BF0-AF3D-A215DD39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7607" y="4146550"/>
              <a:ext cx="3653065" cy="2336800"/>
            </a:xfrm>
            <a:prstGeom prst="rect">
              <a:avLst/>
            </a:prstGeom>
          </p:spPr>
        </p:pic>
        <p:sp>
          <p:nvSpPr>
            <p:cNvPr id="26" name="Google Shape;406;p37">
              <a:extLst>
                <a:ext uri="{FF2B5EF4-FFF2-40B4-BE49-F238E27FC236}">
                  <a16:creationId xmlns:a16="http://schemas.microsoft.com/office/drawing/2014/main" id="{D5E353B8-CA44-7E13-ED4F-5AE46DA3A372}"/>
                </a:ext>
              </a:extLst>
            </p:cNvPr>
            <p:cNvSpPr txBox="1"/>
            <p:nvPr/>
          </p:nvSpPr>
          <p:spPr>
            <a:xfrm rot="16200000">
              <a:off x="9514105" y="5092636"/>
              <a:ext cx="1750827" cy="146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GB" sz="2400" dirty="0">
                  <a:solidFill>
                    <a:srgbClr val="00B050"/>
                  </a:solidFill>
                </a:rPr>
                <a:t>Stampede2</a:t>
              </a:r>
              <a:endParaRPr sz="2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Google Shape;406;p37">
            <a:extLst>
              <a:ext uri="{FF2B5EF4-FFF2-40B4-BE49-F238E27FC236}">
                <a16:creationId xmlns:a16="http://schemas.microsoft.com/office/drawing/2014/main" id="{1B738249-443F-776B-5ED5-CBB28CBB10AF}"/>
              </a:ext>
            </a:extLst>
          </p:cNvPr>
          <p:cNvSpPr txBox="1"/>
          <p:nvPr/>
        </p:nvSpPr>
        <p:spPr>
          <a:xfrm>
            <a:off x="2387075" y="1616528"/>
            <a:ext cx="1328199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Darwin</a:t>
            </a:r>
            <a:endParaRPr sz="2400" dirty="0">
              <a:solidFill>
                <a:srgbClr val="00B050"/>
              </a:solidFill>
            </a:endParaRPr>
          </a:p>
        </p:txBody>
      </p:sp>
      <p:sp>
        <p:nvSpPr>
          <p:cNvPr id="30" name="Google Shape;406;p37">
            <a:extLst>
              <a:ext uri="{FF2B5EF4-FFF2-40B4-BE49-F238E27FC236}">
                <a16:creationId xmlns:a16="http://schemas.microsoft.com/office/drawing/2014/main" id="{49FDFB1C-E1F1-E28F-FF41-EB89E23E29C0}"/>
              </a:ext>
            </a:extLst>
          </p:cNvPr>
          <p:cNvSpPr txBox="1"/>
          <p:nvPr/>
        </p:nvSpPr>
        <p:spPr>
          <a:xfrm>
            <a:off x="7634849" y="1616528"/>
            <a:ext cx="1618579" cy="14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Expanse</a:t>
            </a:r>
            <a:endParaRPr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4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3333 0.2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10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02865 0.189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866" name="Google Shape;866;p54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If not handled properly, ﻿uncorrectable errors can lead to complete data loss or even system failure.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We analyzed </a:t>
            </a:r>
            <a:r>
              <a:rPr lang="en-GB" sz="2400" i="1" dirty="0">
                <a:solidFill>
                  <a:srgbClr val="00B050"/>
                </a:solidFill>
              </a:rPr>
              <a:t>270M</a:t>
            </a:r>
            <a:r>
              <a:rPr lang="en-GB" sz="2400" b="0" dirty="0"/>
              <a:t> SMART logs from </a:t>
            </a:r>
            <a:r>
              <a:rPr lang="en-GB" sz="2400" i="1" dirty="0">
                <a:solidFill>
                  <a:srgbClr val="00B050"/>
                </a:solidFill>
              </a:rPr>
              <a:t>200K</a:t>
            </a:r>
            <a:r>
              <a:rPr lang="en-GB" sz="2400" b="0" dirty="0"/>
              <a:t> disks over a period of </a:t>
            </a:r>
            <a:r>
              <a:rPr lang="en-GB" sz="2400" i="1" dirty="0">
                <a:solidFill>
                  <a:srgbClr val="00B050"/>
                </a:solidFill>
              </a:rPr>
              <a:t>93</a:t>
            </a:r>
            <a:r>
              <a:rPr lang="en-GB" sz="2400" b="0" dirty="0"/>
              <a:t> months and developed prediction models for uncorrectable errors. 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﻿Our models achieve up-to </a:t>
            </a:r>
            <a:r>
              <a:rPr lang="en-GB" sz="2400" i="1" dirty="0">
                <a:solidFill>
                  <a:srgbClr val="00B050"/>
                </a:solidFill>
              </a:rPr>
              <a:t>98%</a:t>
            </a:r>
            <a:r>
              <a:rPr lang="en-GB" sz="2400" b="0" dirty="0">
                <a:solidFill>
                  <a:srgbClr val="00B050"/>
                </a:solidFill>
              </a:rPr>
              <a:t> </a:t>
            </a:r>
            <a:r>
              <a:rPr lang="en-GB" sz="2400" b="0" dirty="0"/>
              <a:t>accuracy in uncorrectable bit error prediction while keeping false positive rates less than </a:t>
            </a:r>
            <a:r>
              <a:rPr lang="en-GB" sz="2400" i="1" dirty="0">
                <a:solidFill>
                  <a:srgbClr val="00B050"/>
                </a:solidFill>
              </a:rPr>
              <a:t>3%</a:t>
            </a:r>
            <a:r>
              <a:rPr lang="en-GB" sz="2400" b="0" dirty="0"/>
              <a:t>. 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</p:txBody>
      </p:sp>
      <p:sp>
        <p:nvSpPr>
          <p:cNvPr id="867" name="Google Shape;867;p5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873" name="Google Shape;873;p55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We incorporated the prediction model into two ﻿application scenarios.</a:t>
            </a:r>
            <a:endParaRPr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Our probabilistic integrity verification method ﻿achieves up to </a:t>
            </a:r>
            <a:r>
              <a:rPr lang="en-GB" sz="2400" i="1" dirty="0">
                <a:solidFill>
                  <a:srgbClr val="00B050"/>
                </a:solidFill>
              </a:rPr>
              <a:t>97%</a:t>
            </a:r>
            <a:r>
              <a:rPr lang="en-GB" sz="2400" i="1" dirty="0"/>
              <a:t> </a:t>
            </a:r>
            <a:r>
              <a:rPr lang="en-GB" sz="2400" b="0" dirty="0"/>
              <a:t>reduction in I/O overhead caused by the integrity verification process of wide area file transfers. </a:t>
            </a:r>
            <a:endParaRPr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0"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BD" sz="2400" b="0"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/>
          </a:p>
        </p:txBody>
      </p:sp>
      <p:sp>
        <p:nvSpPr>
          <p:cNvPr id="874" name="Google Shape;874;p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ED3E1-DB17-EA65-7DF5-FFC06406E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47" y="3786981"/>
            <a:ext cx="1895514" cy="1895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﻿Performance Analysis for Different Improvement Factors</a:t>
            </a:r>
            <a:endParaRPr/>
          </a:p>
        </p:txBody>
      </p:sp>
      <p:pic>
        <p:nvPicPr>
          <p:cNvPr id="683" name="Google Shape;683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37585" y="1164375"/>
            <a:ext cx="3679567" cy="245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106032" y="3792180"/>
            <a:ext cx="3679568" cy="245304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686" name="Google Shape;686;p45"/>
          <p:cNvSpPr txBox="1"/>
          <p:nvPr/>
        </p:nvSpPr>
        <p:spPr>
          <a:xfrm>
            <a:off x="573118" y="2707720"/>
            <a:ext cx="7025702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improvement ratio leads to an increase in the coverage ratio for all disk types.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Consequently I/O save ratio decreases.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improvement ratio, we can achieve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85-95%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coverage ratio while saving </a:t>
            </a:r>
            <a:r>
              <a:rPr lang="en-GB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40-75%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I/O. 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5"/>
          <p:cNvSpPr/>
          <p:nvPr/>
        </p:nvSpPr>
        <p:spPr>
          <a:xfrm>
            <a:off x="1103184" y="1689808"/>
            <a:ext cx="5552674" cy="7010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of Probabilistic Integrity Verification on Transfer Time</a:t>
            </a: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graphicFrame>
        <p:nvGraphicFramePr>
          <p:cNvPr id="694" name="Google Shape;694;p46"/>
          <p:cNvGraphicFramePr/>
          <p:nvPr/>
        </p:nvGraphicFramePr>
        <p:xfrm>
          <a:off x="1255860" y="1895685"/>
          <a:ext cx="10104325" cy="2037420"/>
        </p:xfrm>
        <a:graphic>
          <a:graphicData uri="http://schemas.openxmlformats.org/drawingml/2006/table">
            <a:tbl>
              <a:tblPr firstRow="1" bandRow="1">
                <a:noFill/>
                <a:tableStyleId>{6B2F42DA-0039-4A1F-9482-310AA40D6321}</a:tableStyleId>
              </a:tblPr>
              <a:tblGrid>
                <a:gridCol w="205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4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                             I/O Saving Ratio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B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       0%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       10%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       50%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          90%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Time(sec)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﻿360.8 ± 5.3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﻿353.6 ± 6.8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﻿263.0 ± 1.7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﻿168.5 ± 2.0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5" name="Google Shape;695;p46"/>
          <p:cNvSpPr/>
          <p:nvPr/>
        </p:nvSpPr>
        <p:spPr>
          <a:xfrm>
            <a:off x="2093843" y="4549908"/>
            <a:ext cx="84283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times is reduced by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53%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90% I/O save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7"/>
          <p:cNvSpPr txBox="1">
            <a:spLocks noGrp="1"/>
          </p:cNvSpPr>
          <p:nvPr>
            <p:ph type="title"/>
          </p:nvPr>
        </p:nvSpPr>
        <p:spPr>
          <a:xfrm>
            <a:off x="1168400" y="3048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Avoiding Uncorrectable Errors through I/O Redirection</a:t>
            </a:r>
            <a:endParaRPr dirty="0"/>
          </a:p>
        </p:txBody>
      </p:sp>
      <p:sp>
        <p:nvSpPr>
          <p:cNvPr id="701" name="Google Shape;701;p4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﻿I/O Redirection</a:t>
            </a:r>
            <a:endParaRPr/>
          </a:p>
        </p:txBody>
      </p:sp>
      <p:grpSp>
        <p:nvGrpSpPr>
          <p:cNvPr id="707" name="Google Shape;707;p48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708" name="Google Shape;708;p48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48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710" name="Google Shape;710;p48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grpSp>
        <p:nvGrpSpPr>
          <p:cNvPr id="711" name="Google Shape;711;p48"/>
          <p:cNvGrpSpPr/>
          <p:nvPr/>
        </p:nvGrpSpPr>
        <p:grpSpPr>
          <a:xfrm>
            <a:off x="8135885" y="1445172"/>
            <a:ext cx="974651" cy="862909"/>
            <a:chOff x="10788301" y="2539381"/>
            <a:chExt cx="974651" cy="862909"/>
          </a:xfrm>
        </p:grpSpPr>
        <p:pic>
          <p:nvPicPr>
            <p:cNvPr id="712" name="Google Shape;712;p4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48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8199401" y="2498048"/>
            <a:ext cx="974651" cy="862909"/>
            <a:chOff x="10788301" y="2539381"/>
            <a:chExt cx="974651" cy="862909"/>
          </a:xfrm>
        </p:grpSpPr>
        <p:pic>
          <p:nvPicPr>
            <p:cNvPr id="715" name="Google Shape;715;p4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48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717" name="Google Shape;717;p48"/>
          <p:cNvGrpSpPr/>
          <p:nvPr/>
        </p:nvGrpSpPr>
        <p:grpSpPr>
          <a:xfrm>
            <a:off x="8199401" y="3729760"/>
            <a:ext cx="974651" cy="862909"/>
            <a:chOff x="10788301" y="2539381"/>
            <a:chExt cx="974651" cy="862909"/>
          </a:xfrm>
        </p:grpSpPr>
        <p:pic>
          <p:nvPicPr>
            <p:cNvPr id="718" name="Google Shape;718;p4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48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720" name="Google Shape;720;p48"/>
          <p:cNvGrpSpPr/>
          <p:nvPr/>
        </p:nvGrpSpPr>
        <p:grpSpPr>
          <a:xfrm>
            <a:off x="8199401" y="4872056"/>
            <a:ext cx="974651" cy="862909"/>
            <a:chOff x="10788301" y="2539381"/>
            <a:chExt cx="974651" cy="862909"/>
          </a:xfrm>
        </p:grpSpPr>
        <p:pic>
          <p:nvPicPr>
            <p:cNvPr id="721" name="Google Shape;721;p48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48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723" name="Google Shape;723;p48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8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8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8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8"/>
          <p:cNvSpPr txBox="1"/>
          <p:nvPr/>
        </p:nvSpPr>
        <p:spPr>
          <a:xfrm>
            <a:off x="7367726" y="192341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=0.1</a:t>
            </a:r>
            <a:endParaRPr/>
          </a:p>
        </p:txBody>
      </p:sp>
      <p:sp>
        <p:nvSpPr>
          <p:cNvPr id="728" name="Google Shape;728;p48"/>
          <p:cNvSpPr txBox="1"/>
          <p:nvPr/>
        </p:nvSpPr>
        <p:spPr>
          <a:xfrm>
            <a:off x="7367334" y="2885353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=0.2</a:t>
            </a:r>
            <a:endParaRPr/>
          </a:p>
        </p:txBody>
      </p:sp>
      <p:sp>
        <p:nvSpPr>
          <p:cNvPr id="729" name="Google Shape;729;p48"/>
          <p:cNvSpPr txBox="1"/>
          <p:nvPr/>
        </p:nvSpPr>
        <p:spPr>
          <a:xfrm>
            <a:off x="7367334" y="415916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730" name="Google Shape;730;p48"/>
          <p:cNvSpPr txBox="1"/>
          <p:nvPr/>
        </p:nvSpPr>
        <p:spPr>
          <a:xfrm>
            <a:off x="7388766" y="5258207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pic>
        <p:nvPicPr>
          <p:cNvPr id="731" name="Google Shape;731;p48" descr="Clos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33155" y="386484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8" descr="Clos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62503" y="498567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9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738" name="Google Shape;738;p49"/>
          <p:cNvSpPr txBox="1">
            <a:spLocks noGrp="1"/>
          </p:cNvSpPr>
          <p:nvPr>
            <p:ph type="body" idx="1"/>
          </p:nvPr>
        </p:nvSpPr>
        <p:spPr>
          <a:xfrm>
            <a:off x="406400" y="2247900"/>
            <a:ext cx="11379200" cy="236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2" t="-2150" r="-445" b="-736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GB"/>
              <a:t> </a:t>
            </a:r>
            <a:endParaRPr/>
          </a:p>
        </p:txBody>
      </p:sp>
      <p:sp>
        <p:nvSpPr>
          <p:cNvPr id="739" name="Google Shape;739;p4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745" name="Google Shape;745;p50"/>
          <p:cNvSpPr txBox="1">
            <a:spLocks noGrp="1"/>
          </p:cNvSpPr>
          <p:nvPr>
            <p:ph type="body" idx="1"/>
          </p:nvPr>
        </p:nvSpPr>
        <p:spPr>
          <a:xfrm>
            <a:off x="499165" y="3434847"/>
            <a:ext cx="11379200" cy="100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/>
              <a:t>Let </a:t>
            </a:r>
            <a:endParaRPr sz="2400" b="0" i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742895" lvl="1" indent="-28573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lang="en-GB" sz="2300">
                <a:solidFill>
                  <a:srgbClr val="FF0000"/>
                </a:solidFill>
              </a:rPr>
              <a:t>𝛾</a:t>
            </a:r>
            <a:r>
              <a:rPr lang="en-GB" sz="2300"/>
              <a:t> : increased error ratio for increasing I/O load</a:t>
            </a:r>
            <a:r>
              <a:rPr lang="en-GB" sz="2400"/>
              <a:t>		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 b="0"/>
              <a:t>			</a:t>
            </a:r>
            <a:endParaRPr sz="2400">
              <a:solidFill>
                <a:srgbClr val="0070C0"/>
              </a:solidFill>
            </a:endParaRPr>
          </a:p>
        </p:txBody>
      </p:sp>
      <p:sp>
        <p:nvSpPr>
          <p:cNvPr id="746" name="Google Shape;746;p5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747" name="Google Shape;747;p50"/>
          <p:cNvSpPr/>
          <p:nvPr/>
        </p:nvSpPr>
        <p:spPr>
          <a:xfrm>
            <a:off x="4059093" y="5042396"/>
            <a:ext cx="5006371" cy="11308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9996" b="-15494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48" name="Google Shape;748;p50"/>
          <p:cNvSpPr/>
          <p:nvPr/>
        </p:nvSpPr>
        <p:spPr>
          <a:xfrm>
            <a:off x="3639933" y="4495916"/>
            <a:ext cx="40559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error probability will 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0"/>
          <p:cNvSpPr txBox="1"/>
          <p:nvPr/>
        </p:nvSpPr>
        <p:spPr>
          <a:xfrm>
            <a:off x="499165" y="1655642"/>
            <a:ext cx="11379200" cy="1911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91" t="-2646" r="-1001" b="-92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 is Costly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733927" y="2274838"/>
            <a:ext cx="1141125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0" lvl="0" indent="-28573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Uncorrectable errors can lead to </a:t>
            </a:r>
            <a:r>
              <a:rPr lang="en-GB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disk failure, </a:t>
            </a:r>
            <a:r>
              <a:rPr lang="en-GB" sz="2400" dirty="0">
                <a:solidFill>
                  <a:schemeClr val="dk1"/>
                </a:solidFill>
              </a:rPr>
              <a:t>or even </a:t>
            </a:r>
            <a:r>
              <a:rPr lang="en-GB" sz="2400" b="1" dirty="0">
                <a:solidFill>
                  <a:srgbClr val="FF0000"/>
                </a:solidFill>
              </a:rPr>
              <a:t>service interruption</a:t>
            </a:r>
            <a:r>
              <a:rPr lang="en-GB" sz="2400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According to Gartner, server downtime costs </a:t>
            </a:r>
            <a:r>
              <a:rPr lang="en-GB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$5,600 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minute on average.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average cost of a data center outage is </a:t>
            </a:r>
            <a:r>
              <a:rPr lang="en-GB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$740,357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﻿I/O Redirection</a:t>
            </a: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grpSp>
        <p:nvGrpSpPr>
          <p:cNvPr id="756" name="Google Shape;756;p51"/>
          <p:cNvGrpSpPr/>
          <p:nvPr/>
        </p:nvGrpSpPr>
        <p:grpSpPr>
          <a:xfrm>
            <a:off x="543593" y="1563071"/>
            <a:ext cx="974651" cy="862909"/>
            <a:chOff x="10788301" y="2539381"/>
            <a:chExt cx="974651" cy="862909"/>
          </a:xfrm>
        </p:grpSpPr>
        <p:pic>
          <p:nvPicPr>
            <p:cNvPr id="757" name="Google Shape;757;p5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607110" y="2615946"/>
            <a:ext cx="974651" cy="862909"/>
            <a:chOff x="10788301" y="2539381"/>
            <a:chExt cx="974651" cy="862909"/>
          </a:xfrm>
        </p:grpSpPr>
        <p:pic>
          <p:nvPicPr>
            <p:cNvPr id="760" name="Google Shape;760;p51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762" name="Google Shape;762;p51"/>
          <p:cNvGrpSpPr/>
          <p:nvPr/>
        </p:nvGrpSpPr>
        <p:grpSpPr>
          <a:xfrm>
            <a:off x="581820" y="3686738"/>
            <a:ext cx="974651" cy="862909"/>
            <a:chOff x="10788301" y="2539381"/>
            <a:chExt cx="974651" cy="862909"/>
          </a:xfrm>
        </p:grpSpPr>
        <p:pic>
          <p:nvPicPr>
            <p:cNvPr id="763" name="Google Shape;763;p51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765" name="Google Shape;765;p51"/>
          <p:cNvGrpSpPr/>
          <p:nvPr/>
        </p:nvGrpSpPr>
        <p:grpSpPr>
          <a:xfrm>
            <a:off x="543591" y="5620441"/>
            <a:ext cx="974651" cy="862909"/>
            <a:chOff x="10788301" y="2539381"/>
            <a:chExt cx="974651" cy="862909"/>
          </a:xfrm>
        </p:grpSpPr>
        <p:pic>
          <p:nvPicPr>
            <p:cNvPr id="766" name="Google Shape;766;p51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sp>
        <p:nvSpPr>
          <p:cNvPr id="768" name="Google Shape;768;p51"/>
          <p:cNvSpPr txBox="1"/>
          <p:nvPr/>
        </p:nvSpPr>
        <p:spPr>
          <a:xfrm>
            <a:off x="832410" y="4443061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769" name="Google Shape;769;p51"/>
          <p:cNvGrpSpPr/>
          <p:nvPr/>
        </p:nvGrpSpPr>
        <p:grpSpPr>
          <a:xfrm>
            <a:off x="525107" y="1588387"/>
            <a:ext cx="974651" cy="862909"/>
            <a:chOff x="10788301" y="2539381"/>
            <a:chExt cx="974651" cy="862909"/>
          </a:xfrm>
        </p:grpSpPr>
        <p:pic>
          <p:nvPicPr>
            <p:cNvPr id="770" name="Google Shape;770;p51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772" name="Google Shape;772;p51"/>
          <p:cNvGrpSpPr/>
          <p:nvPr/>
        </p:nvGrpSpPr>
        <p:grpSpPr>
          <a:xfrm>
            <a:off x="588623" y="2641262"/>
            <a:ext cx="974651" cy="862909"/>
            <a:chOff x="10788301" y="2539381"/>
            <a:chExt cx="974651" cy="862909"/>
          </a:xfrm>
        </p:grpSpPr>
        <p:pic>
          <p:nvPicPr>
            <p:cNvPr id="773" name="Google Shape;773;p51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775" name="Google Shape;775;p51"/>
          <p:cNvGrpSpPr/>
          <p:nvPr/>
        </p:nvGrpSpPr>
        <p:grpSpPr>
          <a:xfrm>
            <a:off x="563334" y="3712054"/>
            <a:ext cx="974651" cy="862909"/>
            <a:chOff x="10788301" y="2539381"/>
            <a:chExt cx="974651" cy="862909"/>
          </a:xfrm>
        </p:grpSpPr>
        <p:pic>
          <p:nvPicPr>
            <p:cNvPr id="776" name="Google Shape;776;p51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778" name="Google Shape;778;p51"/>
          <p:cNvGrpSpPr/>
          <p:nvPr/>
        </p:nvGrpSpPr>
        <p:grpSpPr>
          <a:xfrm>
            <a:off x="525105" y="5645757"/>
            <a:ext cx="974651" cy="862909"/>
            <a:chOff x="10788301" y="2539381"/>
            <a:chExt cx="974651" cy="862909"/>
          </a:xfrm>
        </p:grpSpPr>
        <p:pic>
          <p:nvPicPr>
            <p:cNvPr id="779" name="Google Shape;779;p51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grpSp>
        <p:nvGrpSpPr>
          <p:cNvPr id="781" name="Google Shape;781;p51"/>
          <p:cNvGrpSpPr/>
          <p:nvPr/>
        </p:nvGrpSpPr>
        <p:grpSpPr>
          <a:xfrm>
            <a:off x="6341297" y="1366532"/>
            <a:ext cx="1880949" cy="1530551"/>
            <a:chOff x="8599588" y="1454727"/>
            <a:chExt cx="1880949" cy="1530551"/>
          </a:xfrm>
        </p:grpSpPr>
        <p:sp>
          <p:nvSpPr>
            <p:cNvPr id="782" name="Google Shape;782;p51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1"/>
            <p:cNvSpPr txBox="1"/>
            <p:nvPr/>
          </p:nvSpPr>
          <p:spPr>
            <a:xfrm>
              <a:off x="8737600" y="1454727"/>
              <a:ext cx="16330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784" name="Google Shape;784;p51"/>
          <p:cNvGrpSpPr/>
          <p:nvPr/>
        </p:nvGrpSpPr>
        <p:grpSpPr>
          <a:xfrm>
            <a:off x="6355256" y="1366532"/>
            <a:ext cx="1880949" cy="2360843"/>
            <a:chOff x="8599588" y="1454727"/>
            <a:chExt cx="1880949" cy="1530551"/>
          </a:xfrm>
        </p:grpSpPr>
        <p:sp>
          <p:nvSpPr>
            <p:cNvPr id="785" name="Google Shape;785;p51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1"/>
            <p:cNvSpPr txBox="1"/>
            <p:nvPr/>
          </p:nvSpPr>
          <p:spPr>
            <a:xfrm>
              <a:off x="8737600" y="1454727"/>
              <a:ext cx="1633011" cy="299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787" name="Google Shape;787;p51"/>
          <p:cNvGrpSpPr/>
          <p:nvPr/>
        </p:nvGrpSpPr>
        <p:grpSpPr>
          <a:xfrm>
            <a:off x="6333715" y="1366532"/>
            <a:ext cx="1880949" cy="3579821"/>
            <a:chOff x="8599588" y="1454727"/>
            <a:chExt cx="1880949" cy="1530551"/>
          </a:xfrm>
        </p:grpSpPr>
        <p:sp>
          <p:nvSpPr>
            <p:cNvPr id="788" name="Google Shape;788;p51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1"/>
            <p:cNvSpPr txBox="1"/>
            <p:nvPr/>
          </p:nvSpPr>
          <p:spPr>
            <a:xfrm>
              <a:off x="8737600" y="1454727"/>
              <a:ext cx="1633011" cy="1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790" name="Google Shape;790;p51"/>
          <p:cNvGrpSpPr/>
          <p:nvPr/>
        </p:nvGrpSpPr>
        <p:grpSpPr>
          <a:xfrm>
            <a:off x="6329084" y="1366531"/>
            <a:ext cx="1880949" cy="4998660"/>
            <a:chOff x="8599588" y="1454727"/>
            <a:chExt cx="1880949" cy="1530551"/>
          </a:xfrm>
        </p:grpSpPr>
        <p:sp>
          <p:nvSpPr>
            <p:cNvPr id="791" name="Google Shape;791;p51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1"/>
            <p:cNvSpPr txBox="1"/>
            <p:nvPr/>
          </p:nvSpPr>
          <p:spPr>
            <a:xfrm>
              <a:off x="8737600" y="1454727"/>
              <a:ext cx="1633011" cy="14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793" name="Google Shape;793;p51"/>
          <p:cNvGrpSpPr/>
          <p:nvPr/>
        </p:nvGrpSpPr>
        <p:grpSpPr>
          <a:xfrm>
            <a:off x="583993" y="2645107"/>
            <a:ext cx="974651" cy="862909"/>
            <a:chOff x="10788301" y="2539381"/>
            <a:chExt cx="974651" cy="862909"/>
          </a:xfrm>
        </p:grpSpPr>
        <p:pic>
          <p:nvPicPr>
            <p:cNvPr id="794" name="Google Shape;794;p51" descr="Databa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796" name="Google Shape;796;p51"/>
          <p:cNvGrpSpPr/>
          <p:nvPr/>
        </p:nvGrpSpPr>
        <p:grpSpPr>
          <a:xfrm>
            <a:off x="525105" y="5578169"/>
            <a:ext cx="974651" cy="862909"/>
            <a:chOff x="10788301" y="2539381"/>
            <a:chExt cx="974651" cy="862909"/>
          </a:xfrm>
        </p:grpSpPr>
        <p:pic>
          <p:nvPicPr>
            <p:cNvPr id="797" name="Google Shape;797;p51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grpSp>
        <p:nvGrpSpPr>
          <p:cNvPr id="799" name="Google Shape;799;p51"/>
          <p:cNvGrpSpPr/>
          <p:nvPr/>
        </p:nvGrpSpPr>
        <p:grpSpPr>
          <a:xfrm>
            <a:off x="531816" y="1563071"/>
            <a:ext cx="974651" cy="862909"/>
            <a:chOff x="10788301" y="2539381"/>
            <a:chExt cx="974651" cy="862909"/>
          </a:xfrm>
        </p:grpSpPr>
        <p:pic>
          <p:nvPicPr>
            <p:cNvPr id="800" name="Google Shape;800;p51" descr="Databa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802" name="Google Shape;802;p51"/>
          <p:cNvGrpSpPr/>
          <p:nvPr/>
        </p:nvGrpSpPr>
        <p:grpSpPr>
          <a:xfrm>
            <a:off x="561641" y="3695873"/>
            <a:ext cx="974651" cy="862909"/>
            <a:chOff x="10788301" y="2539381"/>
            <a:chExt cx="974651" cy="862909"/>
          </a:xfrm>
        </p:grpSpPr>
        <p:pic>
          <p:nvPicPr>
            <p:cNvPr id="803" name="Google Shape;803;p51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p51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sp>
        <p:nvSpPr>
          <p:cNvPr id="805" name="Google Shape;805;p51"/>
          <p:cNvSpPr txBox="1"/>
          <p:nvPr/>
        </p:nvSpPr>
        <p:spPr>
          <a:xfrm>
            <a:off x="10224655" y="254923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1"/>
          <p:cNvSpPr txBox="1"/>
          <p:nvPr/>
        </p:nvSpPr>
        <p:spPr>
          <a:xfrm>
            <a:off x="821600" y="4443061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807" name="Google Shape;807;p51"/>
          <p:cNvSpPr txBox="1"/>
          <p:nvPr/>
        </p:nvSpPr>
        <p:spPr>
          <a:xfrm>
            <a:off x="1366419" y="1979623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808" name="Google Shape;808;p51"/>
          <p:cNvSpPr txBox="1"/>
          <p:nvPr/>
        </p:nvSpPr>
        <p:spPr>
          <a:xfrm>
            <a:off x="1366419" y="3043184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sp>
        <p:nvSpPr>
          <p:cNvPr id="809" name="Google Shape;809;p51"/>
          <p:cNvSpPr txBox="1"/>
          <p:nvPr/>
        </p:nvSpPr>
        <p:spPr>
          <a:xfrm>
            <a:off x="1387002" y="417073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=0.1</a:t>
            </a:r>
            <a:endParaRPr/>
          </a:p>
        </p:txBody>
      </p:sp>
      <p:sp>
        <p:nvSpPr>
          <p:cNvPr id="810" name="Google Shape;810;p51"/>
          <p:cNvSpPr txBox="1"/>
          <p:nvPr/>
        </p:nvSpPr>
        <p:spPr>
          <a:xfrm>
            <a:off x="1499756" y="606055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=0.8</a:t>
            </a:r>
            <a:endParaRPr/>
          </a:p>
        </p:txBody>
      </p:sp>
      <p:sp>
        <p:nvSpPr>
          <p:cNvPr id="811" name="Google Shape;811;p51"/>
          <p:cNvSpPr txBox="1"/>
          <p:nvPr/>
        </p:nvSpPr>
        <p:spPr>
          <a:xfrm>
            <a:off x="8575197" y="3049542"/>
            <a:ext cx="2743893" cy="8309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3686" t="-6060" r="-2303" b="-90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  <p:grpSp>
        <p:nvGrpSpPr>
          <p:cNvPr id="817" name="Google Shape;817;p52"/>
          <p:cNvGrpSpPr/>
          <p:nvPr/>
        </p:nvGrpSpPr>
        <p:grpSpPr>
          <a:xfrm>
            <a:off x="532984" y="2230246"/>
            <a:ext cx="1338351" cy="1533921"/>
            <a:chOff x="9609488" y="2617955"/>
            <a:chExt cx="1338351" cy="1533921"/>
          </a:xfrm>
        </p:grpSpPr>
        <p:pic>
          <p:nvPicPr>
            <p:cNvPr id="818" name="Google Shape;818;p52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52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820" name="Google Shape;820;p52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pic>
        <p:nvPicPr>
          <p:cNvPr id="821" name="Google Shape;821;p52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1887808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2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2927666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2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4590174"/>
            <a:ext cx="528810" cy="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2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952" y="5667974"/>
            <a:ext cx="528810" cy="47372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2"/>
          <p:cNvSpPr txBox="1"/>
          <p:nvPr/>
        </p:nvSpPr>
        <p:spPr>
          <a:xfrm>
            <a:off x="4562746" y="1963854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=0.05</a:t>
            </a:r>
            <a:endParaRPr/>
          </a:p>
        </p:txBody>
      </p:sp>
      <p:sp>
        <p:nvSpPr>
          <p:cNvPr id="826" name="Google Shape;826;p52"/>
          <p:cNvSpPr txBox="1"/>
          <p:nvPr/>
        </p:nvSpPr>
        <p:spPr>
          <a:xfrm>
            <a:off x="4562354" y="2925788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</a:t>
            </a:r>
            <a:endParaRPr/>
          </a:p>
        </p:txBody>
      </p:sp>
      <p:sp>
        <p:nvSpPr>
          <p:cNvPr id="827" name="Google Shape;827;p52"/>
          <p:cNvSpPr txBox="1"/>
          <p:nvPr/>
        </p:nvSpPr>
        <p:spPr>
          <a:xfrm>
            <a:off x="4522376" y="464200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828" name="Google Shape;828;p52"/>
          <p:cNvSpPr txBox="1"/>
          <p:nvPr/>
        </p:nvSpPr>
        <p:spPr>
          <a:xfrm>
            <a:off x="4522376" y="5647496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grpSp>
        <p:nvGrpSpPr>
          <p:cNvPr id="829" name="Google Shape;829;p52"/>
          <p:cNvGrpSpPr/>
          <p:nvPr/>
        </p:nvGrpSpPr>
        <p:grpSpPr>
          <a:xfrm>
            <a:off x="366491" y="3830836"/>
            <a:ext cx="851515" cy="795010"/>
            <a:chOff x="1475932" y="3982325"/>
            <a:chExt cx="851515" cy="795010"/>
          </a:xfrm>
        </p:grpSpPr>
        <p:pic>
          <p:nvPicPr>
            <p:cNvPr id="830" name="Google Shape;830;p52" descr="Documen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8585" y="3982325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52"/>
            <p:cNvSpPr txBox="1"/>
            <p:nvPr/>
          </p:nvSpPr>
          <p:spPr>
            <a:xfrm>
              <a:off x="1475932" y="4408003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 MB</a:t>
              </a:r>
              <a:endParaRPr/>
            </a:p>
          </p:txBody>
        </p:sp>
      </p:grpSp>
      <p:grpSp>
        <p:nvGrpSpPr>
          <p:cNvPr id="832" name="Google Shape;832;p52"/>
          <p:cNvGrpSpPr/>
          <p:nvPr/>
        </p:nvGrpSpPr>
        <p:grpSpPr>
          <a:xfrm>
            <a:off x="232372" y="4797634"/>
            <a:ext cx="851515" cy="793786"/>
            <a:chOff x="1385273" y="4840808"/>
            <a:chExt cx="851515" cy="793786"/>
          </a:xfrm>
        </p:grpSpPr>
        <p:pic>
          <p:nvPicPr>
            <p:cNvPr id="833" name="Google Shape;833;p52" descr="Documen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8585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52"/>
            <p:cNvSpPr txBox="1"/>
            <p:nvPr/>
          </p:nvSpPr>
          <p:spPr>
            <a:xfrm>
              <a:off x="1385273" y="5265262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grpSp>
        <p:nvGrpSpPr>
          <p:cNvPr id="835" name="Google Shape;835;p52"/>
          <p:cNvGrpSpPr/>
          <p:nvPr/>
        </p:nvGrpSpPr>
        <p:grpSpPr>
          <a:xfrm>
            <a:off x="1377838" y="3792180"/>
            <a:ext cx="851515" cy="867949"/>
            <a:chOff x="1377838" y="3792180"/>
            <a:chExt cx="851515" cy="867949"/>
          </a:xfrm>
        </p:grpSpPr>
        <p:pic>
          <p:nvPicPr>
            <p:cNvPr id="836" name="Google Shape;836;p52" descr="Docu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87848" y="3792180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52"/>
            <p:cNvSpPr txBox="1"/>
            <p:nvPr/>
          </p:nvSpPr>
          <p:spPr>
            <a:xfrm>
              <a:off x="1377838" y="4290797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MB</a:t>
              </a:r>
              <a:endParaRPr/>
            </a:p>
          </p:txBody>
        </p:sp>
      </p:grpSp>
      <p:grpSp>
        <p:nvGrpSpPr>
          <p:cNvPr id="838" name="Google Shape;838;p52"/>
          <p:cNvGrpSpPr/>
          <p:nvPr/>
        </p:nvGrpSpPr>
        <p:grpSpPr>
          <a:xfrm>
            <a:off x="1345690" y="4826675"/>
            <a:ext cx="851515" cy="813728"/>
            <a:chOff x="2033438" y="4840808"/>
            <a:chExt cx="851515" cy="813728"/>
          </a:xfrm>
        </p:grpSpPr>
        <p:pic>
          <p:nvPicPr>
            <p:cNvPr id="839" name="Google Shape;839;p52" descr="Document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289342" y="4840808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52"/>
            <p:cNvSpPr txBox="1"/>
            <p:nvPr/>
          </p:nvSpPr>
          <p:spPr>
            <a:xfrm>
              <a:off x="2033438" y="5285204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 MB</a:t>
              </a:r>
              <a:endParaRPr/>
            </a:p>
          </p:txBody>
        </p:sp>
      </p:grpSp>
      <p:grpSp>
        <p:nvGrpSpPr>
          <p:cNvPr id="841" name="Google Shape;841;p52"/>
          <p:cNvGrpSpPr/>
          <p:nvPr/>
        </p:nvGrpSpPr>
        <p:grpSpPr>
          <a:xfrm>
            <a:off x="357544" y="3825066"/>
            <a:ext cx="851515" cy="795010"/>
            <a:chOff x="1475932" y="3982325"/>
            <a:chExt cx="851515" cy="795010"/>
          </a:xfrm>
        </p:grpSpPr>
        <p:pic>
          <p:nvPicPr>
            <p:cNvPr id="842" name="Google Shape;842;p52" descr="Documen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8585" y="3982325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52"/>
            <p:cNvSpPr txBox="1"/>
            <p:nvPr/>
          </p:nvSpPr>
          <p:spPr>
            <a:xfrm>
              <a:off x="1475932" y="4408003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 MB</a:t>
              </a:r>
              <a:endParaRPr/>
            </a:p>
          </p:txBody>
        </p:sp>
      </p:grpSp>
      <p:grpSp>
        <p:nvGrpSpPr>
          <p:cNvPr id="844" name="Google Shape;844;p52"/>
          <p:cNvGrpSpPr/>
          <p:nvPr/>
        </p:nvGrpSpPr>
        <p:grpSpPr>
          <a:xfrm>
            <a:off x="1386785" y="3805958"/>
            <a:ext cx="851515" cy="867949"/>
            <a:chOff x="1377838" y="3792180"/>
            <a:chExt cx="851515" cy="867949"/>
          </a:xfrm>
        </p:grpSpPr>
        <p:pic>
          <p:nvPicPr>
            <p:cNvPr id="845" name="Google Shape;845;p52" descr="Docu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87848" y="3792180"/>
              <a:ext cx="474451" cy="474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52"/>
            <p:cNvSpPr txBox="1"/>
            <p:nvPr/>
          </p:nvSpPr>
          <p:spPr>
            <a:xfrm>
              <a:off x="1377838" y="4290797"/>
              <a:ext cx="851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 MB</a:t>
              </a:r>
              <a:endParaRPr/>
            </a:p>
          </p:txBody>
        </p:sp>
      </p:grpSp>
      <p:sp>
        <p:nvSpPr>
          <p:cNvPr id="847" name="Google Shape;847;p52"/>
          <p:cNvSpPr/>
          <p:nvPr/>
        </p:nvSpPr>
        <p:spPr>
          <a:xfrm>
            <a:off x="5470048" y="5637453"/>
            <a:ext cx="531670" cy="475604"/>
          </a:xfrm>
          <a:prstGeom prst="lightningBolt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2"/>
          <p:cNvSpPr/>
          <p:nvPr/>
        </p:nvSpPr>
        <p:spPr>
          <a:xfrm>
            <a:off x="4047648" y="5524132"/>
            <a:ext cx="2844800" cy="827048"/>
          </a:xfrm>
          <a:prstGeom prst="rect">
            <a:avLst/>
          </a:prstGeom>
          <a:solidFill>
            <a:srgbClr val="FF0000">
              <a:alpha val="28627"/>
            </a:srgbClr>
          </a:solidFill>
          <a:ln w="12700" cap="flat" cmpd="sng">
            <a:solidFill>
              <a:srgbClr val="9FA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2"/>
          <p:cNvSpPr txBox="1"/>
          <p:nvPr/>
        </p:nvSpPr>
        <p:spPr>
          <a:xfrm>
            <a:off x="7442312" y="3295120"/>
            <a:ext cx="3846951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162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50" name="Google Shape;850;p52"/>
          <p:cNvSpPr txBox="1"/>
          <p:nvPr/>
        </p:nvSpPr>
        <p:spPr>
          <a:xfrm>
            <a:off x="7553022" y="4334884"/>
            <a:ext cx="3766800" cy="6259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335" b="-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3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Analysis of I/O Redirection</a:t>
            </a:r>
            <a:endParaRPr/>
          </a:p>
        </p:txBody>
      </p:sp>
      <p:pic>
        <p:nvPicPr>
          <p:cNvPr id="856" name="Google Shape;856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0100" y="1201445"/>
            <a:ext cx="3658832" cy="243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30584" y="3723335"/>
            <a:ext cx="3658832" cy="243922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5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859" name="Google Shape;859;p53"/>
          <p:cNvSpPr txBox="1"/>
          <p:nvPr/>
        </p:nvSpPr>
        <p:spPr>
          <a:xfrm>
            <a:off x="573118" y="2999268"/>
            <a:ext cx="702570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achieve more than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coverage ratio while keeping overhead less than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disk model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ST12000NM0007,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can even achieve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85-90%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coverage ratio for less than </a:t>
            </a: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overhead.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3"/>
          <p:cNvSpPr/>
          <p:nvPr/>
        </p:nvSpPr>
        <p:spPr>
          <a:xfrm>
            <a:off x="1103184" y="1689808"/>
            <a:ext cx="4328364" cy="6992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046" b="-175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 is Increasing and So Does Failure</a:t>
            </a: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136" name="Google Shape;136;p16" descr="Hard Drive and SSD Erase Solution for E-Recycling, ITAD, Data Center - 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6937" y="2436814"/>
            <a:ext cx="4013200" cy="22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406400" y="2156965"/>
            <a:ext cx="730584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90% of the current datacenters are established after 2016.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uses more than 2.5 million custom servers that are equipped with multiple hard drives.</a:t>
            </a:r>
            <a:endParaRPr dirty="0"/>
          </a:p>
          <a:p>
            <a:pPr marL="285730" marR="0" lvl="0" indent="-13332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30" marR="0" lvl="0" indent="-2857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Facebook’s new data center has 500 racks that each hold 2 petabytes of data.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﻿Disk Models Used in This Work</a:t>
            </a:r>
            <a:endParaRPr/>
          </a:p>
        </p:txBody>
      </p:sp>
      <p:graphicFrame>
        <p:nvGraphicFramePr>
          <p:cNvPr id="182" name="Google Shape;182;p22"/>
          <p:cNvGraphicFramePr/>
          <p:nvPr/>
        </p:nvGraphicFramePr>
        <p:xfrm>
          <a:off x="1767687" y="2509519"/>
          <a:ext cx="8656625" cy="3019800"/>
        </p:xfrm>
        <a:graphic>
          <a:graphicData uri="http://schemas.openxmlformats.org/drawingml/2006/table">
            <a:tbl>
              <a:tblPr firstRow="1" bandRow="1">
                <a:noFill/>
                <a:tableStyleId>{82DD2740-264B-4BA0-98DD-3CB8B364BF99}</a:tableStyleId>
              </a:tblPr>
              <a:tblGrid>
                <a:gridCol w="231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﻿Disk mode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﻿Capacity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Total Disk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 dirty="0"/>
                        <a:t>Ratio of Disks with Uncorrectable Error</a:t>
                      </a:r>
                      <a:endParaRPr sz="19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ST12000NM0007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12 TB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38,272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2.2%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ST4000DM000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4 TB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36,950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7.1%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ST8000NM0055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1900" u="none" strike="noStrike" cap="none"/>
                        <a:t>8 TB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14,811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2.2%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ST8000DM002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1900" u="none" strike="noStrike" cap="none"/>
                        <a:t>8 TB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10,161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2.7%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ST3000DM001</a:t>
                      </a:r>
                      <a:endParaRPr sz="19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1900" u="none" strike="noStrike" cap="none"/>
                        <a:t>3 TB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4,286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u="none" strike="noStrike" cap="none"/>
                        <a:t>33.2%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Metrics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7398197" cy="502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85" t="-250" r="-3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GB"/>
              <a:t> </a:t>
            </a: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pic>
        <p:nvPicPr>
          <p:cNvPr id="199" name="Google Shape;199;p24" descr="Confusion Matrix for Your Multi-Class Machine Learning Model | by Joydwip  Mohajon | Towards Data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4596" y="2085777"/>
            <a:ext cx="4161217" cy="294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pic>
        <p:nvPicPr>
          <p:cNvPr id="205" name="Google Shape;205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7228" y="1447801"/>
            <a:ext cx="7017544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sp>
        <p:nvSpPr>
          <p:cNvPr id="207" name="Google Shape;207;p25"/>
          <p:cNvSpPr/>
          <p:nvPr/>
        </p:nvSpPr>
        <p:spPr>
          <a:xfrm rot="-1063953">
            <a:off x="164298" y="1546921"/>
            <a:ext cx="3970258" cy="236114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achieves 97% TRP for less than 3% FPR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Evaluation for Random Forest Classifier 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135882" y="3057839"/>
            <a:ext cx="6573949" cy="134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/>
              <a:t>﻿Random Forest achieves more than </a:t>
            </a:r>
            <a:r>
              <a:rPr lang="en-GB" sz="2400" b="0">
                <a:solidFill>
                  <a:srgbClr val="FF0000"/>
                </a:solidFill>
              </a:rPr>
              <a:t>95%</a:t>
            </a:r>
            <a:r>
              <a:rPr lang="en-GB" sz="2400" b="0"/>
              <a:t> TPR while keeping FPR less than </a:t>
            </a:r>
            <a:r>
              <a:rPr lang="en-GB" sz="2400" b="0">
                <a:solidFill>
                  <a:srgbClr val="FF0000"/>
                </a:solidFill>
              </a:rPr>
              <a:t>5% </a:t>
            </a:r>
            <a:r>
              <a:rPr lang="en-GB" sz="2400" b="0"/>
              <a:t>for ﻿ST12000NM007 and ST4000DM000.</a:t>
            </a:r>
            <a:endParaRPr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/>
          </a:p>
        </p:txBody>
      </p: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7618" y="2047740"/>
            <a:ext cx="5643716" cy="336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 rot="-2351551">
            <a:off x="5619285" y="2880404"/>
            <a:ext cx="2181091" cy="2805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35881" y="3059882"/>
            <a:ext cx="6071737" cy="134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marR="0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﻿For ST80000NM0055 and ST80000DM002, </a:t>
            </a:r>
            <a:r>
              <a:rPr lang="en-GB" sz="2400" b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r>
              <a:rPr lang="en-GB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TPR causes less than or around </a:t>
            </a:r>
            <a:r>
              <a:rPr lang="en-GB" sz="2400" b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15%</a:t>
            </a:r>
            <a:r>
              <a:rPr lang="en-GB" sz="2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FPR.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</a:t>
            </a:r>
            <a:endParaRPr/>
          </a:p>
        </p:txBody>
      </p:sp>
      <p:grpSp>
        <p:nvGrpSpPr>
          <p:cNvPr id="886" name="Google Shape;886;p57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887" name="Google Shape;887;p57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57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889" name="Google Shape;889;p57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grpSp>
        <p:nvGrpSpPr>
          <p:cNvPr id="890" name="Google Shape;890;p57"/>
          <p:cNvGrpSpPr/>
          <p:nvPr/>
        </p:nvGrpSpPr>
        <p:grpSpPr>
          <a:xfrm>
            <a:off x="8135885" y="1445172"/>
            <a:ext cx="974651" cy="862909"/>
            <a:chOff x="10788301" y="2539381"/>
            <a:chExt cx="974651" cy="862909"/>
          </a:xfrm>
        </p:grpSpPr>
        <p:pic>
          <p:nvPicPr>
            <p:cNvPr id="891" name="Google Shape;891;p5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2" name="Google Shape;892;p5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893" name="Google Shape;893;p57"/>
          <p:cNvGrpSpPr/>
          <p:nvPr/>
        </p:nvGrpSpPr>
        <p:grpSpPr>
          <a:xfrm>
            <a:off x="8199401" y="2498048"/>
            <a:ext cx="974651" cy="862909"/>
            <a:chOff x="10788301" y="2539381"/>
            <a:chExt cx="974651" cy="862909"/>
          </a:xfrm>
        </p:grpSpPr>
        <p:pic>
          <p:nvPicPr>
            <p:cNvPr id="894" name="Google Shape;894;p5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5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896" name="Google Shape;896;p57"/>
          <p:cNvGrpSpPr/>
          <p:nvPr/>
        </p:nvGrpSpPr>
        <p:grpSpPr>
          <a:xfrm>
            <a:off x="8199401" y="3729760"/>
            <a:ext cx="974651" cy="862909"/>
            <a:chOff x="10788301" y="2539381"/>
            <a:chExt cx="974651" cy="862909"/>
          </a:xfrm>
        </p:grpSpPr>
        <p:pic>
          <p:nvPicPr>
            <p:cNvPr id="897" name="Google Shape;897;p5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5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899" name="Google Shape;899;p57"/>
          <p:cNvGrpSpPr/>
          <p:nvPr/>
        </p:nvGrpSpPr>
        <p:grpSpPr>
          <a:xfrm>
            <a:off x="8199401" y="4872056"/>
            <a:ext cx="974651" cy="862909"/>
            <a:chOff x="10788301" y="2539381"/>
            <a:chExt cx="974651" cy="862909"/>
          </a:xfrm>
        </p:grpSpPr>
        <p:pic>
          <p:nvPicPr>
            <p:cNvPr id="900" name="Google Shape;900;p57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57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902" name="Google Shape;902;p57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7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7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7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7" descr="Documen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73309" y="1818301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7" descr="Documen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5061" y="2885353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73557" y="4191157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9" y="5258209"/>
            <a:ext cx="474451" cy="4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7"/>
          <p:cNvSpPr txBox="1"/>
          <p:nvPr/>
        </p:nvSpPr>
        <p:spPr>
          <a:xfrm>
            <a:off x="7367726" y="192341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=0.1</a:t>
            </a:r>
            <a:endParaRPr/>
          </a:p>
        </p:txBody>
      </p:sp>
      <p:sp>
        <p:nvSpPr>
          <p:cNvPr id="911" name="Google Shape;911;p57"/>
          <p:cNvSpPr txBox="1"/>
          <p:nvPr/>
        </p:nvSpPr>
        <p:spPr>
          <a:xfrm>
            <a:off x="7367334" y="2885353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=0.2</a:t>
            </a:r>
            <a:endParaRPr/>
          </a:p>
        </p:txBody>
      </p:sp>
      <p:sp>
        <p:nvSpPr>
          <p:cNvPr id="912" name="Google Shape;912;p57"/>
          <p:cNvSpPr txBox="1"/>
          <p:nvPr/>
        </p:nvSpPr>
        <p:spPr>
          <a:xfrm>
            <a:off x="7367334" y="415916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913" name="Google Shape;913;p57"/>
          <p:cNvSpPr txBox="1"/>
          <p:nvPr/>
        </p:nvSpPr>
        <p:spPr>
          <a:xfrm>
            <a:off x="7388766" y="5258207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Era of Big Data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1176125" y="1575034"/>
            <a:ext cx="10406275" cy="1326548"/>
            <a:chOff x="1176125" y="1575034"/>
            <a:chExt cx="10406275" cy="1326548"/>
          </a:xfrm>
        </p:grpSpPr>
        <p:pic>
          <p:nvPicPr>
            <p:cNvPr id="106" name="Google Shape;106;p14" descr="Facebook logo and symbol, meaning, history, 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6125" y="1575034"/>
              <a:ext cx="1894934" cy="132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3597161" y="1701253"/>
              <a:ext cx="798523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minute on Facebook: 510K comments are posted, 293K statuses are updated, and 136K photos are uploaded. This generates about 500 TB of data each day.</a:t>
              </a:r>
              <a:endParaRPr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623132" y="3429000"/>
            <a:ext cx="9959268" cy="1140652"/>
            <a:chOff x="1623132" y="3429000"/>
            <a:chExt cx="9959268" cy="1140652"/>
          </a:xfrm>
        </p:grpSpPr>
        <p:pic>
          <p:nvPicPr>
            <p:cNvPr id="109" name="Google Shape;109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23132" y="3429000"/>
              <a:ext cx="1140652" cy="1140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4"/>
            <p:cNvSpPr txBox="1"/>
            <p:nvPr/>
          </p:nvSpPr>
          <p:spPr>
            <a:xfrm>
              <a:off x="3597161" y="3714223"/>
              <a:ext cx="79852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 100 million Instagram posts are uploaded each day.</a:t>
              </a:r>
              <a:endParaRPr/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1176125" y="4945207"/>
            <a:ext cx="10609475" cy="947469"/>
            <a:chOff x="1176125" y="4945207"/>
            <a:chExt cx="10609475" cy="947469"/>
          </a:xfrm>
        </p:grpSpPr>
        <p:pic>
          <p:nvPicPr>
            <p:cNvPr id="112" name="Google Shape;112;p14" descr="YouTube changes logo, updates app design - Business Insi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6125" y="4945207"/>
              <a:ext cx="1894934" cy="947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 txBox="1"/>
            <p:nvPr/>
          </p:nvSpPr>
          <p:spPr>
            <a:xfrm>
              <a:off x="3597161" y="5188108"/>
              <a:ext cx="8188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hours of video are uploaded to YouTube every minute.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Statement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813146" y="2981630"/>
            <a:ext cx="105657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predict uncorrectable errors before they happen?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9;p19">
            <a:extLst>
              <a:ext uri="{FF2B5EF4-FFF2-40B4-BE49-F238E27FC236}">
                <a16:creationId xmlns:a16="http://schemas.microsoft.com/office/drawing/2014/main" id="{9FC4C76E-5493-91FC-FB02-98DFD5C5755D}"/>
              </a:ext>
            </a:extLst>
          </p:cNvPr>
          <p:cNvSpPr txBox="1"/>
          <p:nvPr/>
        </p:nvSpPr>
        <p:spPr>
          <a:xfrm>
            <a:off x="4847509" y="4028652"/>
            <a:ext cx="24969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Almost!</a:t>
            </a:r>
            <a:endParaRPr sz="4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8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919" name="Google Shape;919;p5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sp>
        <p:nvSpPr>
          <p:cNvPr id="920" name="Google Shape;920;p58"/>
          <p:cNvSpPr/>
          <p:nvPr/>
        </p:nvSpPr>
        <p:spPr>
          <a:xfrm>
            <a:off x="1930400" y="3199050"/>
            <a:ext cx="8880764" cy="6894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21" name="Google Shape;921;p58"/>
          <p:cNvSpPr/>
          <p:nvPr/>
        </p:nvSpPr>
        <p:spPr>
          <a:xfrm>
            <a:off x="2910642" y="4133518"/>
            <a:ext cx="5178021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5404" b="-189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22" name="Google Shape;922;p58"/>
          <p:cNvSpPr/>
          <p:nvPr/>
        </p:nvSpPr>
        <p:spPr>
          <a:xfrm>
            <a:off x="756277" y="1907561"/>
            <a:ext cx="1122900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endParaRPr sz="2400" i="1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914400" marR="0" lvl="2" indent="-1460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lang="en-GB" sz="2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𝐸(𝑇) </a:t>
            </a:r>
            <a:r>
              <a:rPr lang="en-GB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Error probability without running integrity verification.  </a:t>
            </a:r>
            <a:endParaRPr sz="23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9"/>
          <p:cNvSpPr txBox="1"/>
          <p:nvPr/>
        </p:nvSpPr>
        <p:spPr>
          <a:xfrm>
            <a:off x="1871335" y="506820"/>
            <a:ext cx="1015054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Probabilistic Integrity Verification</a:t>
            </a:r>
            <a:endParaRPr/>
          </a:p>
        </p:txBody>
      </p:sp>
      <p:grpSp>
        <p:nvGrpSpPr>
          <p:cNvPr id="928" name="Google Shape;928;p59"/>
          <p:cNvGrpSpPr/>
          <p:nvPr/>
        </p:nvGrpSpPr>
        <p:grpSpPr>
          <a:xfrm>
            <a:off x="1590975" y="2446558"/>
            <a:ext cx="1338351" cy="1533921"/>
            <a:chOff x="9609488" y="2617955"/>
            <a:chExt cx="1338351" cy="1533921"/>
          </a:xfrm>
        </p:grpSpPr>
        <p:pic>
          <p:nvPicPr>
            <p:cNvPr id="929" name="Google Shape;929;p59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09488" y="2952936"/>
              <a:ext cx="1338351" cy="1198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59"/>
            <p:cNvSpPr txBox="1"/>
            <p:nvPr/>
          </p:nvSpPr>
          <p:spPr>
            <a:xfrm>
              <a:off x="9747101" y="2617955"/>
              <a:ext cx="106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</p:txBody>
        </p:sp>
      </p:grpSp>
      <p:sp>
        <p:nvSpPr>
          <p:cNvPr id="931" name="Google Shape;931;p59"/>
          <p:cNvSpPr txBox="1">
            <a:spLocks noGrp="1"/>
          </p:cNvSpPr>
          <p:nvPr>
            <p:ph type="sldNum" idx="12"/>
          </p:nvPr>
        </p:nvSpPr>
        <p:spPr>
          <a:xfrm>
            <a:off x="8969261" y="6113057"/>
            <a:ext cx="28448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grpSp>
        <p:nvGrpSpPr>
          <p:cNvPr id="932" name="Google Shape;932;p59"/>
          <p:cNvGrpSpPr/>
          <p:nvPr/>
        </p:nvGrpSpPr>
        <p:grpSpPr>
          <a:xfrm>
            <a:off x="4257408" y="1583649"/>
            <a:ext cx="974651" cy="862909"/>
            <a:chOff x="10788301" y="2539381"/>
            <a:chExt cx="974651" cy="862909"/>
          </a:xfrm>
        </p:grpSpPr>
        <p:pic>
          <p:nvPicPr>
            <p:cNvPr id="933" name="Google Shape;933;p5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5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935" name="Google Shape;935;p59"/>
          <p:cNvGrpSpPr/>
          <p:nvPr/>
        </p:nvGrpSpPr>
        <p:grpSpPr>
          <a:xfrm>
            <a:off x="4257408" y="2623507"/>
            <a:ext cx="974651" cy="862909"/>
            <a:chOff x="10788301" y="2539381"/>
            <a:chExt cx="974651" cy="862909"/>
          </a:xfrm>
        </p:grpSpPr>
        <p:pic>
          <p:nvPicPr>
            <p:cNvPr id="936" name="Google Shape;936;p5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" name="Google Shape;937;p5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938" name="Google Shape;938;p59"/>
          <p:cNvGrpSpPr/>
          <p:nvPr/>
        </p:nvGrpSpPr>
        <p:grpSpPr>
          <a:xfrm>
            <a:off x="4257408" y="3855219"/>
            <a:ext cx="974651" cy="862909"/>
            <a:chOff x="10788301" y="2539381"/>
            <a:chExt cx="974651" cy="862909"/>
          </a:xfrm>
        </p:grpSpPr>
        <p:pic>
          <p:nvPicPr>
            <p:cNvPr id="939" name="Google Shape;939;p5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5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941" name="Google Shape;941;p59"/>
          <p:cNvGrpSpPr/>
          <p:nvPr/>
        </p:nvGrpSpPr>
        <p:grpSpPr>
          <a:xfrm>
            <a:off x="4257408" y="4997515"/>
            <a:ext cx="974651" cy="862909"/>
            <a:chOff x="10788301" y="2539381"/>
            <a:chExt cx="974651" cy="862909"/>
          </a:xfrm>
        </p:grpSpPr>
        <p:pic>
          <p:nvPicPr>
            <p:cNvPr id="942" name="Google Shape;942;p59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59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4</a:t>
              </a:r>
              <a:endParaRPr/>
            </a:p>
          </p:txBody>
        </p:sp>
      </p:grpSp>
      <p:pic>
        <p:nvPicPr>
          <p:cNvPr id="944" name="Google Shape;944;p59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9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9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9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9"/>
          <p:cNvSpPr txBox="1"/>
          <p:nvPr/>
        </p:nvSpPr>
        <p:spPr>
          <a:xfrm>
            <a:off x="3425737" y="2048878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=0.05</a:t>
            </a:r>
            <a:endParaRPr/>
          </a:p>
        </p:txBody>
      </p:sp>
      <p:sp>
        <p:nvSpPr>
          <p:cNvPr id="949" name="Google Shape;949;p59"/>
          <p:cNvSpPr txBox="1"/>
          <p:nvPr/>
        </p:nvSpPr>
        <p:spPr>
          <a:xfrm>
            <a:off x="3425345" y="3010812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</a:t>
            </a:r>
            <a:endParaRPr/>
          </a:p>
        </p:txBody>
      </p:sp>
      <p:sp>
        <p:nvSpPr>
          <p:cNvPr id="950" name="Google Shape;950;p59"/>
          <p:cNvSpPr txBox="1"/>
          <p:nvPr/>
        </p:nvSpPr>
        <p:spPr>
          <a:xfrm>
            <a:off x="3425341" y="4284628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951" name="Google Shape;951;p59"/>
          <p:cNvSpPr txBox="1"/>
          <p:nvPr/>
        </p:nvSpPr>
        <p:spPr>
          <a:xfrm>
            <a:off x="3446773" y="5383666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pic>
        <p:nvPicPr>
          <p:cNvPr id="952" name="Google Shape;952;p59" descr="Docu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7277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9" descr="Docu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145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9" descr="Docu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8585" y="3982325"/>
            <a:ext cx="474451" cy="4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9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1449" y="4610465"/>
            <a:ext cx="474451" cy="47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59"/>
          <p:cNvSpPr/>
          <p:nvPr/>
        </p:nvSpPr>
        <p:spPr>
          <a:xfrm>
            <a:off x="6575068" y="1255089"/>
            <a:ext cx="1485150" cy="461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957" name="Google Shape;957;p59"/>
          <p:cNvGrpSpPr/>
          <p:nvPr/>
        </p:nvGrpSpPr>
        <p:grpSpPr>
          <a:xfrm>
            <a:off x="3313034" y="1311997"/>
            <a:ext cx="4500386" cy="4840608"/>
            <a:chOff x="4330415" y="1272449"/>
            <a:chExt cx="4500386" cy="4840608"/>
          </a:xfrm>
        </p:grpSpPr>
        <p:sp>
          <p:nvSpPr>
            <p:cNvPr id="958" name="Google Shape;958;p59"/>
            <p:cNvSpPr/>
            <p:nvPr/>
          </p:nvSpPr>
          <p:spPr>
            <a:xfrm>
              <a:off x="4330415" y="1272449"/>
              <a:ext cx="2640729" cy="4840608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7592449" y="5511109"/>
              <a:ext cx="1238352" cy="461665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2702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960" name="Google Shape;960;p59"/>
          <p:cNvSpPr/>
          <p:nvPr/>
        </p:nvSpPr>
        <p:spPr>
          <a:xfrm>
            <a:off x="6575068" y="3339094"/>
            <a:ext cx="1807418" cy="46166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7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61" name="Google Shape;961;p59"/>
          <p:cNvSpPr/>
          <p:nvPr/>
        </p:nvSpPr>
        <p:spPr>
          <a:xfrm>
            <a:off x="9003791" y="3021109"/>
            <a:ext cx="3188209" cy="105779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2766" t="-59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I/O Size for End-to-End Integrity Verification​​​</a:t>
            </a:r>
            <a:endParaRPr/>
          </a:p>
        </p:txBody>
      </p:sp>
      <p:pic>
        <p:nvPicPr>
          <p:cNvPr id="967" name="Google Shape;967;p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7228" y="1447800"/>
            <a:ext cx="7017544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6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" name="Google Shape;974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7228" y="1447801"/>
            <a:ext cx="7017544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2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Evalution Metrics</a:t>
            </a:r>
            <a:endParaRPr/>
          </a:p>
        </p:txBody>
      </p:sp>
      <p:sp>
        <p:nvSpPr>
          <p:cNvPr id="981" name="Google Shape;981;p62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502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1" r="-14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GB"/>
              <a:t> </a:t>
            </a:r>
            <a:endParaRPr/>
          </a:p>
        </p:txBody>
      </p:sp>
      <p:sp>
        <p:nvSpPr>
          <p:cNvPr id="982" name="Google Shape;982;p6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3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Evalution Metrics</a:t>
            </a:r>
            <a:endParaRPr/>
          </a:p>
        </p:txBody>
      </p:sp>
      <p:sp>
        <p:nvSpPr>
          <p:cNvPr id="988" name="Google Shape;988;p63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502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80" t="-503" r="-5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GB"/>
              <a:t> </a:t>
            </a:r>
            <a:endParaRPr/>
          </a:p>
        </p:txBody>
      </p:sp>
      <p:sp>
        <p:nvSpPr>
          <p:cNvPr id="989" name="Google Shape;989;p6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0071" y="441872"/>
            <a:ext cx="4671868" cy="597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﻿Comparison of  Brute Force and Greedy algorithms</a:t>
            </a:r>
            <a:endParaRPr dirty="0"/>
          </a:p>
        </p:txBody>
      </p:sp>
      <p:pic>
        <p:nvPicPr>
          <p:cNvPr id="674" name="Google Shape;674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3697" y="1368526"/>
            <a:ext cx="3941806" cy="262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3983023"/>
            <a:ext cx="3702908" cy="246860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pic>
        <p:nvPicPr>
          <p:cNvPr id="677" name="Google Shape;67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6824" y="2209802"/>
            <a:ext cx="4816044" cy="321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4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﻿Deployment Challenges and Opportunities</a:t>
            </a:r>
            <a:endParaRPr/>
          </a:p>
        </p:txBody>
      </p:sp>
      <p:sp>
        <p:nvSpPr>
          <p:cNvPr id="995" name="Google Shape;995;p64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55880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/>
              <a:t>We developed our model using SMART metrics which is supported by all disk ﻿manufacturers.</a:t>
            </a:r>
            <a:endParaRPr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/>
              <a:t>﻿Storage footprint to store daily SMART logs is very negligible(</a:t>
            </a:r>
            <a:r>
              <a:rPr lang="en-GB" sz="2400">
                <a:solidFill>
                  <a:srgbClr val="FF0000"/>
                </a:solidFill>
              </a:rPr>
              <a:t>32.5MB</a:t>
            </a:r>
            <a:r>
              <a:rPr lang="en-GB" sz="2400"/>
              <a:t> for 120k disks)</a:t>
            </a:r>
            <a:endParaRPr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/>
              <a:t>Transfer learning is challenging but our model can be used as a good starting point.</a:t>
            </a:r>
            <a:endParaRPr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/>
              <a:t>Both Raid arrays and Parallel File Systems have options to deactivate disks. </a:t>
            </a:r>
            <a:endParaRPr sz="2400"/>
          </a:p>
        </p:txBody>
      </p:sp>
      <p:pic>
        <p:nvPicPr>
          <p:cNvPr id="996" name="Google Shape;996;p6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1924316"/>
            <a:ext cx="5588000" cy="37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5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endParaRPr/>
          </a:p>
        </p:txBody>
      </p:sp>
      <p:pic>
        <p:nvPicPr>
          <p:cNvPr id="1003" name="Google Shape;1003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7228" y="1447801"/>
            <a:ext cx="7017544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Values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467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/>
              <a:t>SMART</a:t>
            </a:r>
            <a:r>
              <a:rPr lang="en-GB" sz="2400" b="0" dirty="0"/>
              <a:t> (Self-Monitoring, Analysis and Reporting Technology) is a monitoring system</a:t>
            </a:r>
            <a:endParaRPr dirty="0"/>
          </a:p>
          <a:p>
            <a:pPr marL="742895" lvl="1" indent="-28573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</a:pPr>
            <a:r>
              <a:rPr lang="en-GB" sz="2300" dirty="0"/>
              <a:t>It is </a:t>
            </a:r>
            <a:r>
              <a:rPr lang="en-GB" sz="2300" b="0" dirty="0"/>
              <a:t>supported by most disk drives.</a:t>
            </a:r>
            <a:endParaRPr dirty="0"/>
          </a:p>
          <a:p>
            <a:pPr marL="742895" lvl="1" indent="-28573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</a:pPr>
            <a:r>
              <a:rPr lang="en-GB" sz="2300" dirty="0"/>
              <a:t>It provides various indicators of drive health.</a:t>
            </a:r>
            <a:endParaRPr sz="2300" b="0" dirty="0"/>
          </a:p>
          <a:p>
            <a:pPr marL="742895" lvl="1" indent="-28573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</a:pPr>
            <a:r>
              <a:rPr lang="en-GB" sz="2300" dirty="0"/>
              <a:t>It </a:t>
            </a:r>
            <a:r>
              <a:rPr lang="en-GB" sz="2300" b="0" dirty="0"/>
              <a:t>reports various types of disk errors such </a:t>
            </a:r>
            <a:r>
              <a:rPr lang="en-GB" sz="2300" dirty="0"/>
              <a:t>as </a:t>
            </a:r>
            <a:r>
              <a:rPr lang="en-GB" sz="2300" dirty="0">
                <a:solidFill>
                  <a:srgbClr val="FF0000"/>
                </a:solidFill>
              </a:rPr>
              <a:t>Seek Error Rate, Read Error Rate, and Uncorrectable Error.</a:t>
            </a:r>
            <a:endParaRPr dirty="0"/>
          </a:p>
          <a:p>
            <a:pPr marL="742895" lvl="1" indent="-28573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</a:pPr>
            <a:r>
              <a:rPr lang="en-GB" sz="2300" dirty="0"/>
              <a:t>It also reports </a:t>
            </a:r>
            <a:r>
              <a:rPr lang="en-GB" sz="2300" b="0" dirty="0"/>
              <a:t>operational data, such as </a:t>
            </a:r>
            <a:r>
              <a:rPr lang="en-GB" sz="2300" b="0" dirty="0">
                <a:solidFill>
                  <a:srgbClr val="FF0000"/>
                </a:solidFill>
              </a:rPr>
              <a:t>drive temperature</a:t>
            </a:r>
            <a:r>
              <a:rPr lang="en-GB" sz="2300" b="0" dirty="0"/>
              <a:t>, and </a:t>
            </a:r>
            <a:r>
              <a:rPr lang="en-GB" sz="2300" b="0" dirty="0">
                <a:solidFill>
                  <a:srgbClr val="FF0000"/>
                </a:solidFill>
              </a:rPr>
              <a:t>power on hours </a:t>
            </a:r>
            <a:r>
              <a:rPr lang="en-GB" sz="2300" b="0" dirty="0"/>
              <a:t>of the drive.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SMART logs are typically populated once a day for each disk.</a:t>
            </a:r>
            <a:endParaRPr dirty="0"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6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Checksum Calculation Speedup Ratio</a:t>
            </a:r>
            <a:endParaRPr/>
          </a:p>
        </p:txBody>
      </p:sp>
      <p:pic>
        <p:nvPicPr>
          <p:cNvPr id="1010" name="Google Shape;1010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87228" y="1447801"/>
            <a:ext cx="7017544" cy="46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7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Charactaristics</a:t>
            </a:r>
            <a:endParaRPr/>
          </a:p>
        </p:txBody>
      </p:sp>
      <p:sp>
        <p:nvSpPr>
          <p:cNvPr id="1017" name="Google Shape;1017;p67"/>
          <p:cNvSpPr txBox="1">
            <a:spLocks noGrp="1"/>
          </p:cNvSpPr>
          <p:nvPr>
            <p:ph type="body" idx="1"/>
          </p:nvPr>
        </p:nvSpPr>
        <p:spPr>
          <a:xfrm>
            <a:off x="508000" y="2162177"/>
            <a:ext cx="5588000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-GB" dirty="0"/>
              <a:t>﻿</a:t>
            </a:r>
            <a:r>
              <a:rPr lang="en-GB" sz="2400" dirty="0"/>
              <a:t>14.5% of disks raised only one error. 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 dirty="0"/>
              <a:t>﻿21.7% of disks raised more than 20 uncorrectable errors.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 dirty="0"/>
              <a:t>﻿6% disks had more than 100 errors.</a:t>
            </a: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dirty="0"/>
          </a:p>
        </p:txBody>
      </p:sp>
      <p:pic>
        <p:nvPicPr>
          <p:cNvPr id="1018" name="Google Shape;1018;p6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07714" y="2162177"/>
            <a:ext cx="5259785" cy="3506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6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8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Data imbalance</a:t>
            </a:r>
            <a:endParaRPr/>
          </a:p>
        </p:txBody>
      </p:sp>
      <p:pic>
        <p:nvPicPr>
          <p:cNvPr id="1025" name="Google Shape;1025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1924316"/>
            <a:ext cx="5588000" cy="372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97600" y="1924316"/>
            <a:ext cx="5588000" cy="37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9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﻿Problem Definition</a:t>
            </a:r>
            <a:endParaRPr/>
          </a:p>
        </p:txBody>
      </p:sp>
      <p:sp>
        <p:nvSpPr>
          <p:cNvPr id="1033" name="Google Shape;1033;p69"/>
          <p:cNvSpPr txBox="1">
            <a:spLocks noGrp="1"/>
          </p:cNvSpPr>
          <p:nvPr>
            <p:ph type="body" idx="1"/>
          </p:nvPr>
        </p:nvSpPr>
        <p:spPr>
          <a:xfrm>
            <a:off x="406400" y="1447800"/>
            <a:ext cx="11379200" cy="46783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92" t="-1354" b="-254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GB"/>
              <a:t> </a:t>
            </a:r>
            <a:endParaRPr/>
          </a:p>
        </p:txBody>
      </p:sp>
      <p:sp>
        <p:nvSpPr>
          <p:cNvPr id="1034" name="Google Shape;1034;p6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0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Simulation Default Settings</a:t>
            </a:r>
            <a:endParaRPr/>
          </a:p>
        </p:txBody>
      </p:sp>
      <p:sp>
        <p:nvSpPr>
          <p:cNvPr id="1040" name="Google Shape;1040;p70"/>
          <p:cNvSpPr txBox="1">
            <a:spLocks noGrp="1"/>
          </p:cNvSpPr>
          <p:nvPr>
            <p:ph type="body" idx="1"/>
          </p:nvPr>
        </p:nvSpPr>
        <p:spPr>
          <a:xfrm>
            <a:off x="531091" y="2305057"/>
            <a:ext cx="11379200" cy="331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lvl="0" indent="-23175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GB" sz="2400"/>
              <a:t>We simulated our algorithm on BackBlaze SMART logs.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﻿RAID level -&gt;0﻿(no parity or mirroring)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﻿Number of disks in RAID array -&gt; 8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Stripe Size -&gt; 128KB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Stripe Count -&gt; 1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﻿the number of disks used for each file transfer -&gt; 8</a:t>
            </a:r>
            <a:endParaRPr/>
          </a:p>
          <a:p>
            <a:pPr marL="742895" lvl="1" indent="-28573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GB" sz="2200"/>
              <a:t>﻿Improvement ratio, k -&gt; 90% (10 times improvement)</a:t>
            </a:r>
            <a:endParaRPr sz="2200"/>
          </a:p>
        </p:txBody>
      </p:sp>
      <p:sp>
        <p:nvSpPr>
          <p:cNvPr id="1041" name="Google Shape;1041;p7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Characteristics</a:t>
            </a:r>
            <a:endParaRPr/>
          </a:p>
        </p:txBody>
      </p:sp>
      <p:sp>
        <p:nvSpPr>
          <p:cNvPr id="1047" name="Google Shape;1047;p7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pic>
        <p:nvPicPr>
          <p:cNvPr id="1048" name="Google Shape;10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319" y="2043549"/>
            <a:ext cx="5185064" cy="345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43544"/>
            <a:ext cx="5185064" cy="345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2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Analysis for different Stripe Count</a:t>
            </a:r>
            <a:endParaRPr/>
          </a:p>
        </p:txBody>
      </p:sp>
      <p:pic>
        <p:nvPicPr>
          <p:cNvPr id="1055" name="Google Shape;1055;p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1924316"/>
            <a:ext cx="5588000" cy="372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97600" y="1924316"/>
            <a:ext cx="5588000" cy="37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3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﻿I/O Redirection</a:t>
            </a:r>
            <a:endParaRPr/>
          </a:p>
        </p:txBody>
      </p:sp>
      <p:sp>
        <p:nvSpPr>
          <p:cNvPr id="1063" name="Google Shape;1063;p7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  <p:grpSp>
        <p:nvGrpSpPr>
          <p:cNvPr id="1064" name="Google Shape;1064;p73"/>
          <p:cNvGrpSpPr/>
          <p:nvPr/>
        </p:nvGrpSpPr>
        <p:grpSpPr>
          <a:xfrm>
            <a:off x="543593" y="1563072"/>
            <a:ext cx="974651" cy="862909"/>
            <a:chOff x="10788301" y="2539381"/>
            <a:chExt cx="974651" cy="862909"/>
          </a:xfrm>
        </p:grpSpPr>
        <p:pic>
          <p:nvPicPr>
            <p:cNvPr id="1065" name="Google Shape;1065;p73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Google Shape;1066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1067" name="Google Shape;1067;p73"/>
          <p:cNvGrpSpPr/>
          <p:nvPr/>
        </p:nvGrpSpPr>
        <p:grpSpPr>
          <a:xfrm>
            <a:off x="607113" y="2615948"/>
            <a:ext cx="974651" cy="862909"/>
            <a:chOff x="10788301" y="2539381"/>
            <a:chExt cx="974651" cy="862909"/>
          </a:xfrm>
        </p:grpSpPr>
        <p:pic>
          <p:nvPicPr>
            <p:cNvPr id="1068" name="Google Shape;1068;p73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9" name="Google Shape;1069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1070" name="Google Shape;1070;p73"/>
          <p:cNvGrpSpPr/>
          <p:nvPr/>
        </p:nvGrpSpPr>
        <p:grpSpPr>
          <a:xfrm>
            <a:off x="581821" y="3686740"/>
            <a:ext cx="974651" cy="862909"/>
            <a:chOff x="10788301" y="2539381"/>
            <a:chExt cx="974651" cy="862909"/>
          </a:xfrm>
        </p:grpSpPr>
        <p:pic>
          <p:nvPicPr>
            <p:cNvPr id="1071" name="Google Shape;1071;p73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1073" name="Google Shape;1073;p73"/>
          <p:cNvGrpSpPr/>
          <p:nvPr/>
        </p:nvGrpSpPr>
        <p:grpSpPr>
          <a:xfrm>
            <a:off x="543593" y="5620444"/>
            <a:ext cx="974651" cy="862909"/>
            <a:chOff x="10788301" y="2539381"/>
            <a:chExt cx="974651" cy="862909"/>
          </a:xfrm>
        </p:grpSpPr>
        <p:pic>
          <p:nvPicPr>
            <p:cNvPr id="1074" name="Google Shape;1074;p73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sp>
        <p:nvSpPr>
          <p:cNvPr id="1076" name="Google Shape;1076;p73"/>
          <p:cNvSpPr txBox="1"/>
          <p:nvPr/>
        </p:nvSpPr>
        <p:spPr>
          <a:xfrm>
            <a:off x="832411" y="4443062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1077" name="Google Shape;1077;p73"/>
          <p:cNvGrpSpPr/>
          <p:nvPr/>
        </p:nvGrpSpPr>
        <p:grpSpPr>
          <a:xfrm>
            <a:off x="525109" y="1588388"/>
            <a:ext cx="974651" cy="862909"/>
            <a:chOff x="10788301" y="2539381"/>
            <a:chExt cx="974651" cy="862909"/>
          </a:xfrm>
        </p:grpSpPr>
        <p:pic>
          <p:nvPicPr>
            <p:cNvPr id="1078" name="Google Shape;1078;p73" descr="Datab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1080" name="Google Shape;1080;p73"/>
          <p:cNvGrpSpPr/>
          <p:nvPr/>
        </p:nvGrpSpPr>
        <p:grpSpPr>
          <a:xfrm>
            <a:off x="588625" y="2641264"/>
            <a:ext cx="974651" cy="862909"/>
            <a:chOff x="10788301" y="2539381"/>
            <a:chExt cx="974651" cy="862909"/>
          </a:xfrm>
        </p:grpSpPr>
        <p:pic>
          <p:nvPicPr>
            <p:cNvPr id="1081" name="Google Shape;1081;p73" descr="Datab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1083" name="Google Shape;1083;p73"/>
          <p:cNvGrpSpPr/>
          <p:nvPr/>
        </p:nvGrpSpPr>
        <p:grpSpPr>
          <a:xfrm>
            <a:off x="563337" y="3712056"/>
            <a:ext cx="974651" cy="862909"/>
            <a:chOff x="10788301" y="2539381"/>
            <a:chExt cx="974651" cy="862909"/>
          </a:xfrm>
        </p:grpSpPr>
        <p:pic>
          <p:nvPicPr>
            <p:cNvPr id="1084" name="Google Shape;1084;p73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grpSp>
        <p:nvGrpSpPr>
          <p:cNvPr id="1086" name="Google Shape;1086;p73"/>
          <p:cNvGrpSpPr/>
          <p:nvPr/>
        </p:nvGrpSpPr>
        <p:grpSpPr>
          <a:xfrm>
            <a:off x="525109" y="5645760"/>
            <a:ext cx="974651" cy="862909"/>
            <a:chOff x="10788301" y="2539381"/>
            <a:chExt cx="974651" cy="862909"/>
          </a:xfrm>
        </p:grpSpPr>
        <p:pic>
          <p:nvPicPr>
            <p:cNvPr id="1087" name="Google Shape;1087;p73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" name="Google Shape;1088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grpSp>
        <p:nvGrpSpPr>
          <p:cNvPr id="1089" name="Google Shape;1089;p73"/>
          <p:cNvGrpSpPr/>
          <p:nvPr/>
        </p:nvGrpSpPr>
        <p:grpSpPr>
          <a:xfrm>
            <a:off x="6341295" y="1366539"/>
            <a:ext cx="1880949" cy="1530551"/>
            <a:chOff x="8599588" y="1454727"/>
            <a:chExt cx="1880949" cy="1530551"/>
          </a:xfrm>
        </p:grpSpPr>
        <p:sp>
          <p:nvSpPr>
            <p:cNvPr id="1090" name="Google Shape;1090;p73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3"/>
            <p:cNvSpPr txBox="1"/>
            <p:nvPr/>
          </p:nvSpPr>
          <p:spPr>
            <a:xfrm>
              <a:off x="8737600" y="1454727"/>
              <a:ext cx="16330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1092" name="Google Shape;1092;p73"/>
          <p:cNvGrpSpPr/>
          <p:nvPr/>
        </p:nvGrpSpPr>
        <p:grpSpPr>
          <a:xfrm>
            <a:off x="6355255" y="1366533"/>
            <a:ext cx="1880949" cy="2360843"/>
            <a:chOff x="8599588" y="1454727"/>
            <a:chExt cx="1880949" cy="1530551"/>
          </a:xfrm>
        </p:grpSpPr>
        <p:sp>
          <p:nvSpPr>
            <p:cNvPr id="1093" name="Google Shape;1093;p73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3"/>
            <p:cNvSpPr txBox="1"/>
            <p:nvPr/>
          </p:nvSpPr>
          <p:spPr>
            <a:xfrm>
              <a:off x="8737600" y="1454727"/>
              <a:ext cx="1633011" cy="299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1095" name="Google Shape;1095;p73"/>
          <p:cNvGrpSpPr/>
          <p:nvPr/>
        </p:nvGrpSpPr>
        <p:grpSpPr>
          <a:xfrm>
            <a:off x="6333715" y="1366532"/>
            <a:ext cx="1880949" cy="3579821"/>
            <a:chOff x="8599588" y="1454727"/>
            <a:chExt cx="1880949" cy="1530551"/>
          </a:xfrm>
        </p:grpSpPr>
        <p:sp>
          <p:nvSpPr>
            <p:cNvPr id="1096" name="Google Shape;1096;p73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3"/>
            <p:cNvSpPr txBox="1"/>
            <p:nvPr/>
          </p:nvSpPr>
          <p:spPr>
            <a:xfrm>
              <a:off x="8737600" y="1454727"/>
              <a:ext cx="1633011" cy="1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1098" name="Google Shape;1098;p73"/>
          <p:cNvGrpSpPr/>
          <p:nvPr/>
        </p:nvGrpSpPr>
        <p:grpSpPr>
          <a:xfrm>
            <a:off x="6329083" y="1366535"/>
            <a:ext cx="1880949" cy="4998660"/>
            <a:chOff x="8599588" y="1454727"/>
            <a:chExt cx="1880949" cy="1530551"/>
          </a:xfrm>
        </p:grpSpPr>
        <p:sp>
          <p:nvSpPr>
            <p:cNvPr id="1099" name="Google Shape;1099;p73"/>
            <p:cNvSpPr/>
            <p:nvPr/>
          </p:nvSpPr>
          <p:spPr>
            <a:xfrm>
              <a:off x="8599588" y="1454727"/>
              <a:ext cx="1880949" cy="1530551"/>
            </a:xfrm>
            <a:prstGeom prst="rect">
              <a:avLst/>
            </a:prstGeom>
            <a:solidFill>
              <a:srgbClr val="002060">
                <a:alpha val="28627"/>
              </a:srgbClr>
            </a:solidFill>
            <a:ln w="12700" cap="flat" cmpd="sng">
              <a:solidFill>
                <a:srgbClr val="9FAC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3"/>
            <p:cNvSpPr txBox="1"/>
            <p:nvPr/>
          </p:nvSpPr>
          <p:spPr>
            <a:xfrm>
              <a:off x="8737600" y="1454727"/>
              <a:ext cx="1633011" cy="14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Offline List</a:t>
              </a:r>
              <a:endParaRPr/>
            </a:p>
          </p:txBody>
        </p:sp>
      </p:grpSp>
      <p:grpSp>
        <p:nvGrpSpPr>
          <p:cNvPr id="1101" name="Google Shape;1101;p73"/>
          <p:cNvGrpSpPr/>
          <p:nvPr/>
        </p:nvGrpSpPr>
        <p:grpSpPr>
          <a:xfrm>
            <a:off x="583993" y="2645108"/>
            <a:ext cx="974651" cy="862909"/>
            <a:chOff x="10788301" y="2539381"/>
            <a:chExt cx="974651" cy="862909"/>
          </a:xfrm>
        </p:grpSpPr>
        <p:pic>
          <p:nvPicPr>
            <p:cNvPr id="1102" name="Google Shape;1102;p73" descr="Databas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2</a:t>
              </a:r>
              <a:endParaRPr/>
            </a:p>
          </p:txBody>
        </p:sp>
      </p:grpSp>
      <p:grpSp>
        <p:nvGrpSpPr>
          <p:cNvPr id="1104" name="Google Shape;1104;p73"/>
          <p:cNvGrpSpPr/>
          <p:nvPr/>
        </p:nvGrpSpPr>
        <p:grpSpPr>
          <a:xfrm>
            <a:off x="525105" y="5578172"/>
            <a:ext cx="974651" cy="862909"/>
            <a:chOff x="10788301" y="2539381"/>
            <a:chExt cx="974651" cy="862909"/>
          </a:xfrm>
        </p:grpSpPr>
        <p:pic>
          <p:nvPicPr>
            <p:cNvPr id="1105" name="Google Shape;1105;p73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" name="Google Shape;1106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N</a:t>
              </a:r>
              <a:endParaRPr/>
            </a:p>
          </p:txBody>
        </p:sp>
      </p:grpSp>
      <p:grpSp>
        <p:nvGrpSpPr>
          <p:cNvPr id="1107" name="Google Shape;1107;p73"/>
          <p:cNvGrpSpPr/>
          <p:nvPr/>
        </p:nvGrpSpPr>
        <p:grpSpPr>
          <a:xfrm>
            <a:off x="531816" y="1563072"/>
            <a:ext cx="974651" cy="862909"/>
            <a:chOff x="10788301" y="2539381"/>
            <a:chExt cx="974651" cy="862909"/>
          </a:xfrm>
        </p:grpSpPr>
        <p:pic>
          <p:nvPicPr>
            <p:cNvPr id="1108" name="Google Shape;1108;p73" descr="Databas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1</a:t>
              </a:r>
              <a:endParaRPr/>
            </a:p>
          </p:txBody>
        </p:sp>
      </p:grpSp>
      <p:grpSp>
        <p:nvGrpSpPr>
          <p:cNvPr id="1110" name="Google Shape;1110;p73"/>
          <p:cNvGrpSpPr/>
          <p:nvPr/>
        </p:nvGrpSpPr>
        <p:grpSpPr>
          <a:xfrm>
            <a:off x="561645" y="3695876"/>
            <a:ext cx="974651" cy="862909"/>
            <a:chOff x="10788301" y="2539381"/>
            <a:chExt cx="974651" cy="862909"/>
          </a:xfrm>
        </p:grpSpPr>
        <p:pic>
          <p:nvPicPr>
            <p:cNvPr id="1111" name="Google Shape;1111;p73" descr="Databas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11836" y="2928564"/>
              <a:ext cx="528810" cy="47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73"/>
            <p:cNvSpPr txBox="1"/>
            <p:nvPr/>
          </p:nvSpPr>
          <p:spPr>
            <a:xfrm>
              <a:off x="10788301" y="2539381"/>
              <a:ext cx="974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Disk 3</a:t>
              </a:r>
              <a:endParaRPr/>
            </a:p>
          </p:txBody>
        </p:sp>
      </p:grpSp>
      <p:sp>
        <p:nvSpPr>
          <p:cNvPr id="1113" name="Google Shape;1113;p73"/>
          <p:cNvSpPr txBox="1"/>
          <p:nvPr/>
        </p:nvSpPr>
        <p:spPr>
          <a:xfrm>
            <a:off x="10224662" y="254923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73"/>
          <p:cNvSpPr txBox="1"/>
          <p:nvPr/>
        </p:nvSpPr>
        <p:spPr>
          <a:xfrm>
            <a:off x="821600" y="4443062"/>
            <a:ext cx="3252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15" name="Google Shape;1115;p73"/>
          <p:cNvSpPr txBox="1"/>
          <p:nvPr/>
        </p:nvSpPr>
        <p:spPr>
          <a:xfrm>
            <a:off x="1366419" y="1979623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=0.6</a:t>
            </a:r>
            <a:endParaRPr/>
          </a:p>
        </p:txBody>
      </p:sp>
      <p:sp>
        <p:nvSpPr>
          <p:cNvPr id="1116" name="Google Shape;1116;p73"/>
          <p:cNvSpPr txBox="1"/>
          <p:nvPr/>
        </p:nvSpPr>
        <p:spPr>
          <a:xfrm>
            <a:off x="1366419" y="3043184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=0.9</a:t>
            </a:r>
            <a:endParaRPr/>
          </a:p>
        </p:txBody>
      </p:sp>
      <p:sp>
        <p:nvSpPr>
          <p:cNvPr id="1117" name="Google Shape;1117;p73"/>
          <p:cNvSpPr txBox="1"/>
          <p:nvPr/>
        </p:nvSpPr>
        <p:spPr>
          <a:xfrm>
            <a:off x="1387002" y="417073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=0.1</a:t>
            </a:r>
            <a:endParaRPr/>
          </a:p>
        </p:txBody>
      </p:sp>
      <p:sp>
        <p:nvSpPr>
          <p:cNvPr id="1118" name="Google Shape;1118;p73"/>
          <p:cNvSpPr txBox="1"/>
          <p:nvPr/>
        </p:nvSpPr>
        <p:spPr>
          <a:xfrm>
            <a:off x="1499758" y="6060559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﻿Dataset</a:t>
            </a:r>
            <a:endParaRPr dirty="0"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406400" y="1455310"/>
            <a:ext cx="7642895" cy="50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1758" indent="-231758">
              <a:spcBef>
                <a:spcPts val="0"/>
              </a:spcBef>
              <a:buSzPts val="2400"/>
              <a:buFont typeface="Arial"/>
              <a:buChar char="•"/>
            </a:pPr>
            <a:r>
              <a:rPr lang="en-GB" sz="2400" b="0" dirty="0"/>
              <a:t>﻿February 2014 to September 2021 (93 months)</a:t>
            </a:r>
            <a:endParaRPr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﻿270M SMART logs.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dirty="0"/>
              <a:t>﻿200K unique disks in total but 30K-120K of them were active at any given day.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/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GB" sz="2400" b="0" dirty="0">
                <a:solidFill>
                  <a:srgbClr val="FF0000"/>
                </a:solidFill>
              </a:rPr>
              <a:t>﻿9.25K </a:t>
            </a:r>
            <a:r>
              <a:rPr lang="en-GB" sz="2400" b="0" dirty="0"/>
              <a:t>disks had ﻿at least one uncorrectable error (error percentage ﻿</a:t>
            </a:r>
            <a:r>
              <a:rPr lang="en-GB" sz="2400" b="0" dirty="0">
                <a:solidFill>
                  <a:srgbClr val="FF0000"/>
                </a:solidFill>
              </a:rPr>
              <a:t>8.7%</a:t>
            </a:r>
            <a:r>
              <a:rPr lang="en-GB" sz="2400" b="0" dirty="0"/>
              <a:t>)</a:t>
            </a:r>
            <a:endParaRPr sz="2400" b="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dirty="0">
              <a:solidFill>
                <a:srgbClr val="C00000"/>
              </a:solidFill>
            </a:endParaRPr>
          </a:p>
          <a:p>
            <a:pPr marL="231758" lvl="0" indent="-231758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GB" sz="2400" b="0" dirty="0">
                <a:solidFill>
                  <a:srgbClr val="FF0000"/>
                </a:solidFill>
              </a:rPr>
              <a:t>5%</a:t>
            </a:r>
            <a:r>
              <a:rPr lang="en-GB" sz="2400" b="0" dirty="0"/>
              <a:t> of disks had </a:t>
            </a:r>
            <a:r>
              <a:rPr lang="en-GB" sz="2400" b="0" dirty="0">
                <a:solidFill>
                  <a:srgbClr val="FF0000"/>
                </a:solidFill>
              </a:rPr>
              <a:t>89%</a:t>
            </a:r>
            <a:r>
              <a:rPr lang="en-GB" sz="2400" b="0" dirty="0"/>
              <a:t> of all errors and less than </a:t>
            </a:r>
            <a:r>
              <a:rPr lang="en-GB" sz="2400" b="0" dirty="0">
                <a:solidFill>
                  <a:srgbClr val="FF0000"/>
                </a:solidFill>
              </a:rPr>
              <a:t>10%</a:t>
            </a:r>
            <a:r>
              <a:rPr lang="en-GB" sz="2400" b="0" dirty="0"/>
              <a:t> of disks had </a:t>
            </a:r>
            <a:r>
              <a:rPr lang="en-GB" sz="2400" b="0" dirty="0">
                <a:solidFill>
                  <a:srgbClr val="FF0000"/>
                </a:solidFill>
              </a:rPr>
              <a:t>92.4%</a:t>
            </a:r>
            <a:r>
              <a:rPr lang="en-GB" sz="2400" b="0" dirty="0"/>
              <a:t> of all errors.</a:t>
            </a:r>
            <a:endParaRPr dirty="0"/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>
              <a:solidFill>
                <a:srgbClr val="C00000"/>
              </a:solidFill>
            </a:endParaRPr>
          </a:p>
          <a:p>
            <a:pPr marL="231758" lvl="0" indent="-79357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AB1D2-22A2-47E1-D07A-9B1BF99B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6" y="1868932"/>
            <a:ext cx="4779264" cy="3120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Attributes</a:t>
            </a:r>
            <a:endParaRPr/>
          </a:p>
        </p:txBody>
      </p:sp>
      <p:graphicFrame>
        <p:nvGraphicFramePr>
          <p:cNvPr id="189" name="Google Shape;189;p23"/>
          <p:cNvGraphicFramePr/>
          <p:nvPr>
            <p:extLst>
              <p:ext uri="{D42A27DB-BD31-4B8C-83A1-F6EECF244321}">
                <p14:modId xmlns:p14="http://schemas.microsoft.com/office/powerpoint/2010/main" val="3145291169"/>
              </p:ext>
            </p:extLst>
          </p:nvPr>
        </p:nvGraphicFramePr>
        <p:xfrm>
          <a:off x="1697800" y="1585734"/>
          <a:ext cx="8796400" cy="4216756"/>
        </p:xfrm>
        <a:graphic>
          <a:graphicData uri="http://schemas.openxmlformats.org/drawingml/2006/table">
            <a:tbl>
              <a:tblPr firstRow="1" bandRow="1">
                <a:noFill/>
                <a:tableStyleId>{82DD2740-264B-4BA0-98DD-3CB8B364BF99}</a:tableStyleId>
              </a:tblPr>
              <a:tblGrid>
                <a:gridCol w="153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70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ID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Attribute Name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/>
                        <a:t>Importance Score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7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2000" u="none" strike="noStrike" cap="none" dirty="0"/>
                        <a:t>﻿Seek Error Rate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u="none" strike="noStrike" cap="none" dirty="0"/>
                        <a:t>﻿0.1711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9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2000" u="none" strike="noStrike" cap="none" dirty="0"/>
                        <a:t>﻿Power-On Hours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u="none" strike="noStrike" cap="none" dirty="0"/>
                        <a:t>﻿0.1633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2554517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1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  <a:tabLst/>
                        <a:defRPr/>
                      </a:pPr>
                      <a:r>
                        <a:rPr lang="en-GB" sz="2000" u="none" strike="noStrike" cap="none" dirty="0"/>
                        <a:t>﻿Read Error Rate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﻿0.1346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96991322"/>
                  </a:ext>
                </a:extLst>
              </a:tr>
              <a:tr h="615656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193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﻿Load Cycle Count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0.1208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187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GB" sz="2000" u="none" strike="noStrike" cap="none" dirty="0"/>
                        <a:t>﻿Uncorrectable Error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u="none" strike="noStrike" cap="none" dirty="0"/>
                        <a:t>﻿0.1176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0" name="Google Shape;190;p2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AC2ED-C3F9-7028-71F4-16CA282CF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EDD44D-C47B-9482-E429-33A97800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5155"/>
              </p:ext>
            </p:extLst>
          </p:nvPr>
        </p:nvGraphicFramePr>
        <p:xfrm>
          <a:off x="673100" y="1658112"/>
          <a:ext cx="10909302" cy="405993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75373">
                  <a:extLst>
                    <a:ext uri="{9D8B030D-6E8A-4147-A177-3AD203B41FA5}">
                      <a16:colId xmlns:a16="http://schemas.microsoft.com/office/drawing/2014/main" val="4221373046"/>
                    </a:ext>
                  </a:extLst>
                </a:gridCol>
                <a:gridCol w="1526523">
                  <a:extLst>
                    <a:ext uri="{9D8B030D-6E8A-4147-A177-3AD203B41FA5}">
                      <a16:colId xmlns:a16="http://schemas.microsoft.com/office/drawing/2014/main" val="2433849979"/>
                    </a:ext>
                  </a:extLst>
                </a:gridCol>
                <a:gridCol w="1095649">
                  <a:extLst>
                    <a:ext uri="{9D8B030D-6E8A-4147-A177-3AD203B41FA5}">
                      <a16:colId xmlns:a16="http://schemas.microsoft.com/office/drawing/2014/main" val="1871868669"/>
                    </a:ext>
                  </a:extLst>
                </a:gridCol>
                <a:gridCol w="1095649">
                  <a:extLst>
                    <a:ext uri="{9D8B030D-6E8A-4147-A177-3AD203B41FA5}">
                      <a16:colId xmlns:a16="http://schemas.microsoft.com/office/drawing/2014/main" val="3116813992"/>
                    </a:ext>
                  </a:extLst>
                </a:gridCol>
                <a:gridCol w="1057435">
                  <a:extLst>
                    <a:ext uri="{9D8B030D-6E8A-4147-A177-3AD203B41FA5}">
                      <a16:colId xmlns:a16="http://schemas.microsoft.com/office/drawing/2014/main" val="3110025203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2074036550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708043324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3608413102"/>
                    </a:ext>
                  </a:extLst>
                </a:gridCol>
              </a:tblGrid>
              <a:tr h="611428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CNN-LSTM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XGB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20654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ST12000NM0007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98.25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043332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ST4000DM000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94.7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04731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ST8000NM0055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95.57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86660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ST8000DM002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96.05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01375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ST3000DM001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91.78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22998"/>
                  </a:ext>
                </a:extLst>
              </a:tr>
            </a:tbl>
          </a:graphicData>
        </a:graphic>
      </p:graphicFrame>
      <p:sp>
        <p:nvSpPr>
          <p:cNvPr id="17" name="Google Shape;188;p23">
            <a:extLst>
              <a:ext uri="{FF2B5EF4-FFF2-40B4-BE49-F238E27FC236}">
                <a16:creationId xmlns:a16="http://schemas.microsoft.com/office/drawing/2014/main" id="{B8981875-5B6C-1526-A6A3-FB121672CA7C}"/>
              </a:ext>
            </a:extLst>
          </p:cNvPr>
          <p:cNvSpPr txBox="1">
            <a:spLocks/>
          </p:cNvSpPr>
          <p:nvPr/>
        </p:nvSpPr>
        <p:spPr>
          <a:xfrm>
            <a:off x="1930400" y="381000"/>
            <a:ext cx="9855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800" b="1" dirty="0"/>
              <a:t>﻿</a:t>
            </a:r>
            <a:r>
              <a:rPr lang="en-GB" sz="2800" dirty="0"/>
              <a:t>Performance Comparison Of Machine Learning Models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8CD6E97B-0ED1-B4BC-7803-93F0BF64D5D1}"/>
              </a:ext>
            </a:extLst>
          </p:cNvPr>
          <p:cNvSpPr/>
          <p:nvPr/>
        </p:nvSpPr>
        <p:spPr>
          <a:xfrm rot="16200000">
            <a:off x="3864432" y="4815172"/>
            <a:ext cx="476250" cy="24737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65A1E-F529-C0E1-22D0-963699D7280E}"/>
              </a:ext>
            </a:extLst>
          </p:cNvPr>
          <p:cNvSpPr txBox="1"/>
          <p:nvPr/>
        </p:nvSpPr>
        <p:spPr>
          <a:xfrm>
            <a:off x="1434876" y="6060559"/>
            <a:ext cx="286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</a:rPr>
              <a:t>Neural network models</a:t>
            </a:r>
            <a:endParaRPr lang="en-BD" sz="1800" dirty="0"/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E1E167B2-C68C-883E-85A6-4E67EE78C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76292"/>
              </p:ext>
            </p:extLst>
          </p:nvPr>
        </p:nvGraphicFramePr>
        <p:xfrm>
          <a:off x="673098" y="1658112"/>
          <a:ext cx="10909302" cy="406763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75373">
                  <a:extLst>
                    <a:ext uri="{9D8B030D-6E8A-4147-A177-3AD203B41FA5}">
                      <a16:colId xmlns:a16="http://schemas.microsoft.com/office/drawing/2014/main" val="4221373046"/>
                    </a:ext>
                  </a:extLst>
                </a:gridCol>
                <a:gridCol w="1526523">
                  <a:extLst>
                    <a:ext uri="{9D8B030D-6E8A-4147-A177-3AD203B41FA5}">
                      <a16:colId xmlns:a16="http://schemas.microsoft.com/office/drawing/2014/main" val="2433849979"/>
                    </a:ext>
                  </a:extLst>
                </a:gridCol>
                <a:gridCol w="1095649">
                  <a:extLst>
                    <a:ext uri="{9D8B030D-6E8A-4147-A177-3AD203B41FA5}">
                      <a16:colId xmlns:a16="http://schemas.microsoft.com/office/drawing/2014/main" val="1871868669"/>
                    </a:ext>
                  </a:extLst>
                </a:gridCol>
                <a:gridCol w="1095649">
                  <a:extLst>
                    <a:ext uri="{9D8B030D-6E8A-4147-A177-3AD203B41FA5}">
                      <a16:colId xmlns:a16="http://schemas.microsoft.com/office/drawing/2014/main" val="3116813992"/>
                    </a:ext>
                  </a:extLst>
                </a:gridCol>
                <a:gridCol w="1057435">
                  <a:extLst>
                    <a:ext uri="{9D8B030D-6E8A-4147-A177-3AD203B41FA5}">
                      <a16:colId xmlns:a16="http://schemas.microsoft.com/office/drawing/2014/main" val="3110025203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2074036550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708043324"/>
                    </a:ext>
                  </a:extLst>
                </a:gridCol>
                <a:gridCol w="1352891">
                  <a:extLst>
                    <a:ext uri="{9D8B030D-6E8A-4147-A177-3AD203B41FA5}">
                      <a16:colId xmlns:a16="http://schemas.microsoft.com/office/drawing/2014/main" val="3608413102"/>
                    </a:ext>
                  </a:extLst>
                </a:gridCol>
              </a:tblGrid>
              <a:tr h="611428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 </a:t>
                      </a:r>
                    </a:p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CNN-LSTM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XGB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20654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ST12000NM0007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98.25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043332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ST4000DM000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94.7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04731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ST8000NM0055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95.57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86660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ST8000DM002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96.05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01375"/>
                  </a:ext>
                </a:extLst>
              </a:tr>
              <a:tr h="689702"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ST3000DM001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00000"/>
                        </a:lnSpc>
                      </a:pPr>
                      <a:r>
                        <a:rPr lang="en-BD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91.78</a:t>
                      </a: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2299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E576B42-BA3F-B5DA-6E17-47BA68AAF396}"/>
              </a:ext>
            </a:extLst>
          </p:cNvPr>
          <p:cNvSpPr txBox="1"/>
          <p:nvPr/>
        </p:nvSpPr>
        <p:spPr>
          <a:xfrm>
            <a:off x="8720818" y="5863830"/>
            <a:ext cx="286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rial" panose="020B0604020202020204" pitchFamily="34" charset="0"/>
              </a:rPr>
              <a:t>Previous proposed Model</a:t>
            </a:r>
            <a:endParaRPr lang="en-BD" sz="18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0AAB375-9CAE-D2F3-131F-7B7191D8BFB1}"/>
              </a:ext>
            </a:extLst>
          </p:cNvPr>
          <p:cNvCxnSpPr/>
          <p:nvPr/>
        </p:nvCxnSpPr>
        <p:spPr>
          <a:xfrm>
            <a:off x="8017329" y="5718050"/>
            <a:ext cx="720271" cy="342509"/>
          </a:xfrm>
          <a:prstGeom prst="bentConnector3">
            <a:avLst>
              <a:gd name="adj1" fmla="val 23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4" grpId="0"/>
    </p:bldLst>
  </p:timing>
</p:sld>
</file>

<file path=ppt/theme/theme1.xml><?xml version="1.0" encoding="utf-8"?>
<a:theme xmlns:a="http://schemas.openxmlformats.org/drawingml/2006/main" name="2_UNR-landscape">
  <a:themeElements>
    <a:clrScheme name="2_UNR-landscap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sc21</Template>
  <TotalTime>0</TotalTime>
  <Words>2029</Words>
  <Application>Microsoft Macintosh PowerPoint</Application>
  <PresentationFormat>Widescreen</PresentationFormat>
  <Paragraphs>647</Paragraphs>
  <Slides>67</Slides>
  <Notes>60</Notes>
  <HiddenSlides>33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Noto Sans Symbols</vt:lpstr>
      <vt:lpstr>Calibri</vt:lpstr>
      <vt:lpstr>Cambria Math</vt:lpstr>
      <vt:lpstr>Arial</vt:lpstr>
      <vt:lpstr>Proxima Nova</vt:lpstr>
      <vt:lpstr>2_UNR-landscape</vt:lpstr>
      <vt:lpstr>PowerPoint Presentation</vt:lpstr>
      <vt:lpstr>Big Data of Science</vt:lpstr>
      <vt:lpstr>Error is Inevitable</vt:lpstr>
      <vt:lpstr>Failure is Costly</vt:lpstr>
      <vt:lpstr>Problem Statement</vt:lpstr>
      <vt:lpstr>SMART Values</vt:lpstr>
      <vt:lpstr>Dataset</vt:lpstr>
      <vt:lpstr>SMART Attributes</vt:lpstr>
      <vt:lpstr>PowerPoint Presentation</vt:lpstr>
      <vt:lpstr>Application Scenarios to Utilize the Predictability of Uncorrectable Errors</vt:lpstr>
      <vt:lpstr>PowerPoint Presentation</vt:lpstr>
      <vt:lpstr>PowerPoint Presentation</vt:lpstr>
      <vt:lpstr>Additional I/O Size for End-to-End Integrity Verification​​​</vt:lpstr>
      <vt:lpstr>Impact of Integrity Verification on Transfer Time</vt:lpstr>
      <vt:lpstr>PowerPoint Presentation</vt:lpstr>
      <vt:lpstr>Probabilistic Integrity Verification</vt:lpstr>
      <vt:lpstr>PowerPoint Presentation</vt:lpstr>
      <vt:lpstr>PowerPoint Presentation</vt:lpstr>
      <vt:lpstr>PowerPoint Presentation</vt:lpstr>
      <vt:lpstr>Problem Definition</vt:lpstr>
      <vt:lpstr>PowerPoint Presentation</vt:lpstr>
      <vt:lpstr>Problem Definition</vt:lpstr>
      <vt:lpstr>Brute Force Solution</vt:lpstr>
      <vt:lpstr>Greedy Solution</vt:lpstr>
      <vt:lpstr>PowerPoint Presentation</vt:lpstr>
      <vt:lpstr>Comparison of  Brute Force and Greedy algorithms</vt:lpstr>
      <vt:lpstr>Improvement Ratio</vt:lpstr>
      <vt:lpstr>Coverage Ratio Comparison</vt:lpstr>
      <vt:lpstr>I/O Overhead comparison</vt:lpstr>
      <vt:lpstr>Overhead Analysis on Production File Systems</vt:lpstr>
      <vt:lpstr>Impact of probabilistic write verification</vt:lpstr>
      <vt:lpstr>Conclusion</vt:lpstr>
      <vt:lpstr>Conclusion</vt:lpstr>
      <vt:lpstr>Performance Analysis for Different Improvement Factors</vt:lpstr>
      <vt:lpstr>Impact of Probabilistic Integrity Verification on Transfer Time</vt:lpstr>
      <vt:lpstr>Avoiding Uncorrectable Errors through I/O Redirection</vt:lpstr>
      <vt:lpstr>PowerPoint Presentation</vt:lpstr>
      <vt:lpstr>Problem Definition</vt:lpstr>
      <vt:lpstr>Problem Definition</vt:lpstr>
      <vt:lpstr>I/O Redirection</vt:lpstr>
      <vt:lpstr>PowerPoint Presentation</vt:lpstr>
      <vt:lpstr>Performance Analysis of I/O Redirection</vt:lpstr>
      <vt:lpstr>Scale is Increasing and So Does Failure</vt:lpstr>
      <vt:lpstr>Disk Models Used in This Work</vt:lpstr>
      <vt:lpstr>Evaluation Metrics</vt:lpstr>
      <vt:lpstr>Model Evaluation</vt:lpstr>
      <vt:lpstr>Performance Evaluation for Random Forest Classifier </vt:lpstr>
      <vt:lpstr>PowerPoint Presentation</vt:lpstr>
      <vt:lpstr>Era of Big Data</vt:lpstr>
      <vt:lpstr>Problem Definition</vt:lpstr>
      <vt:lpstr>PowerPoint Presentation</vt:lpstr>
      <vt:lpstr>Additional I/O Size for End-to-End Integrity Verification​​​</vt:lpstr>
      <vt:lpstr>PowerPoint Presentation</vt:lpstr>
      <vt:lpstr>Evalution Metrics</vt:lpstr>
      <vt:lpstr>Evalution Metrics</vt:lpstr>
      <vt:lpstr>PowerPoint Presentation</vt:lpstr>
      <vt:lpstr>Comparison of  Brute Force and Greedy algorithms</vt:lpstr>
      <vt:lpstr>Deployment Challenges and Opportunities</vt:lpstr>
      <vt:lpstr>Feature Selection</vt:lpstr>
      <vt:lpstr>Checksum Calculation Speedup Ratio</vt:lpstr>
      <vt:lpstr>Dataset Charactaristics</vt:lpstr>
      <vt:lpstr>Handling Data imbalance</vt:lpstr>
      <vt:lpstr>Problem Definition</vt:lpstr>
      <vt:lpstr>Simulation Default Settings</vt:lpstr>
      <vt:lpstr>Dataset Characteristics</vt:lpstr>
      <vt:lpstr>Performance Analysis for different Stripe Count</vt:lpstr>
      <vt:lpstr>I/O Redirection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modified xsi:type="dcterms:W3CDTF">2022-09-06T14:41:50Z</dcterms:modified>
</cp:coreProperties>
</file>